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sldIdLst>
    <p:sldId id="256" r:id="rId2"/>
    <p:sldId id="257" r:id="rId3"/>
  </p:sldIdLst>
  <p:sldSz cx="28800425" cy="43200638"/>
  <p:notesSz cx="9799638" cy="143557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606" userDrawn="1">
          <p15:clr>
            <a:srgbClr val="A4A3A4"/>
          </p15:clr>
        </p15:guide>
        <p15:guide id="2" pos="907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40"/>
    <p:restoredTop sz="92565" autoAdjust="0"/>
  </p:normalViewPr>
  <p:slideViewPr>
    <p:cSldViewPr snapToGrid="0" snapToObjects="1">
      <p:cViewPr varScale="1">
        <p:scale>
          <a:sx n="16" d="100"/>
          <a:sy n="16" d="100"/>
        </p:scale>
        <p:origin x="1074" y="96"/>
      </p:cViewPr>
      <p:guideLst>
        <p:guide orient="horz" pos="13606"/>
        <p:guide pos="907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Desktop\Calcul%20SPM%20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Desktop\Calcul%20SPM%20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user\Desktop\Calcul%20SPM%204.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user\Desktop\Calcul%20SPM%204.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Sheet1!$A$42</c:f>
              <c:strCache>
                <c:ptCount val="1"/>
                <c:pt idx="0">
                  <c:v>Medie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Sheet1!$B$42:$E$42</c:f>
              <c:numCache>
                <c:formatCode>General</c:formatCode>
                <c:ptCount val="4"/>
                <c:pt idx="0">
                  <c:v>13.33</c:v>
                </c:pt>
                <c:pt idx="1">
                  <c:v>13.39</c:v>
                </c:pt>
                <c:pt idx="2">
                  <c:v>13.31</c:v>
                </c:pt>
                <c:pt idx="3">
                  <c:v>13.17</c:v>
                </c:pt>
              </c:numCache>
            </c:numRef>
          </c:val>
          <c:extLst>
            <c:ext xmlns:c16="http://schemas.microsoft.com/office/drawing/2014/chart" uri="{C3380CC4-5D6E-409C-BE32-E72D297353CC}">
              <c16:uniqueId val="{00000000-3FE7-42C9-B8F3-52BF6F635672}"/>
            </c:ext>
          </c:extLst>
        </c:ser>
        <c:ser>
          <c:idx val="1"/>
          <c:order val="1"/>
          <c:tx>
            <c:strRef>
              <c:f>Sheet1!$A$43</c:f>
              <c:strCache>
                <c:ptCount val="1"/>
                <c:pt idx="0">
                  <c:v>σ</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Sheet1!$B$43:$E$43</c:f>
              <c:numCache>
                <c:formatCode>General</c:formatCode>
                <c:ptCount val="4"/>
                <c:pt idx="0">
                  <c:v>0.109</c:v>
                </c:pt>
                <c:pt idx="1">
                  <c:v>0.13900000000000001</c:v>
                </c:pt>
                <c:pt idx="2">
                  <c:v>0.124</c:v>
                </c:pt>
                <c:pt idx="3">
                  <c:v>0.27800000000000002</c:v>
                </c:pt>
              </c:numCache>
            </c:numRef>
          </c:val>
          <c:extLst>
            <c:ext xmlns:c16="http://schemas.microsoft.com/office/drawing/2014/chart" uri="{C3380CC4-5D6E-409C-BE32-E72D297353CC}">
              <c16:uniqueId val="{00000001-3FE7-42C9-B8F3-52BF6F635672}"/>
            </c:ext>
          </c:extLst>
        </c:ser>
        <c:ser>
          <c:idx val="2"/>
          <c:order val="2"/>
          <c:tx>
            <c:strRef>
              <c:f>Sheet1!$A$44</c:f>
              <c:strCache>
                <c:ptCount val="1"/>
                <c:pt idx="0">
                  <c:v>V (%)</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Sheet1!$B$44:$E$44</c:f>
              <c:numCache>
                <c:formatCode>General</c:formatCode>
                <c:ptCount val="4"/>
                <c:pt idx="0">
                  <c:v>0.82</c:v>
                </c:pt>
                <c:pt idx="1">
                  <c:v>1.04</c:v>
                </c:pt>
                <c:pt idx="2">
                  <c:v>0.93</c:v>
                </c:pt>
                <c:pt idx="3">
                  <c:v>2.11</c:v>
                </c:pt>
              </c:numCache>
            </c:numRef>
          </c:val>
          <c:extLst>
            <c:ext xmlns:c16="http://schemas.microsoft.com/office/drawing/2014/chart" uri="{C3380CC4-5D6E-409C-BE32-E72D297353CC}">
              <c16:uniqueId val="{00000002-3FE7-42C9-B8F3-52BF6F635672}"/>
            </c:ext>
          </c:extLst>
        </c:ser>
        <c:dLbls>
          <c:dLblPos val="outEnd"/>
          <c:showLegendKey val="0"/>
          <c:showVal val="1"/>
          <c:showCatName val="0"/>
          <c:showSerName val="0"/>
          <c:showPercent val="0"/>
          <c:showBubbleSize val="0"/>
        </c:dLbls>
        <c:gapWidth val="267"/>
        <c:overlap val="-43"/>
        <c:axId val="665764976"/>
        <c:axId val="665765304"/>
      </c:barChart>
      <c:catAx>
        <c:axId val="66576497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0" i="0" u="none" strike="noStrike" kern="1200" cap="none" spc="0" normalizeH="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65304"/>
        <c:crosses val="autoZero"/>
        <c:auto val="1"/>
        <c:lblAlgn val="ctr"/>
        <c:lblOffset val="100"/>
        <c:noMultiLvlLbl val="0"/>
      </c:catAx>
      <c:valAx>
        <c:axId val="665765304"/>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64976"/>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sz="110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Sheet1!$A$48</c:f>
              <c:strCache>
                <c:ptCount val="1"/>
                <c:pt idx="0">
                  <c:v>Medie</c:v>
                </c:pt>
              </c:strCache>
            </c:strRef>
          </c:tx>
          <c:spPr>
            <a:solidFill>
              <a:schemeClr val="accent2"/>
            </a:solidFill>
            <a:ln>
              <a:noFill/>
            </a:ln>
            <a:effectLst/>
          </c:spPr>
          <c:invertIfNegative val="0"/>
          <c:dLbls>
            <c:dLbl>
              <c:idx val="0"/>
              <c:layout>
                <c:manualLayout>
                  <c:x val="-9.7922879754026217E-18"/>
                  <c:y val="3.91380812632636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988-44CE-8D0D-3327E747640E}"/>
                </c:ext>
              </c:extLst>
            </c:dLbl>
            <c:dLbl>
              <c:idx val="1"/>
              <c:layout>
                <c:manualLayout>
                  <c:x val="-3.9169151901610487E-17"/>
                  <c:y val="2.556034874459428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88-44CE-8D0D-3327E747640E}"/>
                </c:ext>
              </c:extLst>
            </c:dLbl>
            <c:dLbl>
              <c:idx val="2"/>
              <c:layout>
                <c:manualLayout>
                  <c:x val="0"/>
                  <c:y val="3.23492150039289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88-44CE-8D0D-3327E747640E}"/>
                </c:ext>
              </c:extLst>
            </c:dLbl>
            <c:dLbl>
              <c:idx val="3"/>
              <c:layout>
                <c:manualLayout>
                  <c:x val="2.1365238756542323E-3"/>
                  <c:y val="3.23492150039289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88-44CE-8D0D-3327E747640E}"/>
                </c:ext>
              </c:extLst>
            </c:dLbl>
            <c:dLbl>
              <c:idx val="4"/>
              <c:layout>
                <c:manualLayout>
                  <c:x val="0"/>
                  <c:y val="3.91380812632636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88-44CE-8D0D-3327E747640E}"/>
                </c:ext>
              </c:extLst>
            </c:dLbl>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Sheet1!$B$48:$F$48</c:f>
              <c:numCache>
                <c:formatCode>General</c:formatCode>
                <c:ptCount val="5"/>
                <c:pt idx="0">
                  <c:v>21.67</c:v>
                </c:pt>
                <c:pt idx="1">
                  <c:v>22</c:v>
                </c:pt>
                <c:pt idx="2">
                  <c:v>21.83</c:v>
                </c:pt>
                <c:pt idx="3">
                  <c:v>21.53</c:v>
                </c:pt>
                <c:pt idx="4">
                  <c:v>21.76</c:v>
                </c:pt>
              </c:numCache>
            </c:numRef>
          </c:val>
          <c:extLst>
            <c:ext xmlns:c16="http://schemas.microsoft.com/office/drawing/2014/chart" uri="{C3380CC4-5D6E-409C-BE32-E72D297353CC}">
              <c16:uniqueId val="{00000005-7988-44CE-8D0D-3327E747640E}"/>
            </c:ext>
          </c:extLst>
        </c:ser>
        <c:ser>
          <c:idx val="1"/>
          <c:order val="1"/>
          <c:tx>
            <c:strRef>
              <c:f>Sheet1!$A$49</c:f>
              <c:strCache>
                <c:ptCount val="1"/>
                <c:pt idx="0">
                  <c:v>σ</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Sheet1!$B$49:$F$49</c:f>
              <c:numCache>
                <c:formatCode>General</c:formatCode>
                <c:ptCount val="5"/>
                <c:pt idx="0">
                  <c:v>0.5</c:v>
                </c:pt>
                <c:pt idx="1">
                  <c:v>0.4</c:v>
                </c:pt>
                <c:pt idx="2">
                  <c:v>0.4</c:v>
                </c:pt>
                <c:pt idx="3">
                  <c:v>0.16</c:v>
                </c:pt>
                <c:pt idx="4">
                  <c:v>0.36</c:v>
                </c:pt>
              </c:numCache>
            </c:numRef>
          </c:val>
          <c:extLst>
            <c:ext xmlns:c16="http://schemas.microsoft.com/office/drawing/2014/chart" uri="{C3380CC4-5D6E-409C-BE32-E72D297353CC}">
              <c16:uniqueId val="{00000006-7988-44CE-8D0D-3327E747640E}"/>
            </c:ext>
          </c:extLst>
        </c:ser>
        <c:ser>
          <c:idx val="2"/>
          <c:order val="2"/>
          <c:tx>
            <c:strRef>
              <c:f>Sheet1!$A$50</c:f>
              <c:strCache>
                <c:ptCount val="1"/>
                <c:pt idx="0">
                  <c:v>V (%)</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Sheet1!$B$50:$F$50</c:f>
              <c:numCache>
                <c:formatCode>General</c:formatCode>
                <c:ptCount val="5"/>
                <c:pt idx="0">
                  <c:v>2.31</c:v>
                </c:pt>
                <c:pt idx="1">
                  <c:v>1.83</c:v>
                </c:pt>
                <c:pt idx="2">
                  <c:v>1.81</c:v>
                </c:pt>
                <c:pt idx="3">
                  <c:v>0.73</c:v>
                </c:pt>
                <c:pt idx="4">
                  <c:v>1.67</c:v>
                </c:pt>
              </c:numCache>
            </c:numRef>
          </c:val>
          <c:extLst>
            <c:ext xmlns:c16="http://schemas.microsoft.com/office/drawing/2014/chart" uri="{C3380CC4-5D6E-409C-BE32-E72D297353CC}">
              <c16:uniqueId val="{00000007-7988-44CE-8D0D-3327E747640E}"/>
            </c:ext>
          </c:extLst>
        </c:ser>
        <c:dLbls>
          <c:dLblPos val="inEnd"/>
          <c:showLegendKey val="0"/>
          <c:showVal val="1"/>
          <c:showCatName val="0"/>
          <c:showSerName val="0"/>
          <c:showPercent val="0"/>
          <c:showBubbleSize val="0"/>
        </c:dLbls>
        <c:gapWidth val="267"/>
        <c:overlap val="-43"/>
        <c:axId val="665725288"/>
        <c:axId val="665724304"/>
      </c:barChart>
      <c:catAx>
        <c:axId val="66572528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0" i="0" u="none" strike="noStrike" kern="1200" cap="none" spc="0" normalizeH="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24304"/>
        <c:crosses val="autoZero"/>
        <c:auto val="1"/>
        <c:lblAlgn val="ctr"/>
        <c:lblOffset val="100"/>
        <c:noMultiLvlLbl val="0"/>
      </c:catAx>
      <c:valAx>
        <c:axId val="665724304"/>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2528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sz="1100" b="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Sheet1!$A$42</c:f>
              <c:strCache>
                <c:ptCount val="1"/>
                <c:pt idx="0">
                  <c:v>Medie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Sheet1!$B$42:$E$42</c:f>
              <c:numCache>
                <c:formatCode>General</c:formatCode>
                <c:ptCount val="4"/>
                <c:pt idx="0">
                  <c:v>13.33</c:v>
                </c:pt>
                <c:pt idx="1">
                  <c:v>13.39</c:v>
                </c:pt>
                <c:pt idx="2">
                  <c:v>13.31</c:v>
                </c:pt>
                <c:pt idx="3">
                  <c:v>13.17</c:v>
                </c:pt>
              </c:numCache>
            </c:numRef>
          </c:val>
          <c:extLst>
            <c:ext xmlns:c16="http://schemas.microsoft.com/office/drawing/2014/chart" uri="{C3380CC4-5D6E-409C-BE32-E72D297353CC}">
              <c16:uniqueId val="{00000000-7CA5-48D5-8B81-1DC8ECEC481E}"/>
            </c:ext>
          </c:extLst>
        </c:ser>
        <c:ser>
          <c:idx val="1"/>
          <c:order val="1"/>
          <c:tx>
            <c:strRef>
              <c:f>Sheet1!$A$43</c:f>
              <c:strCache>
                <c:ptCount val="1"/>
                <c:pt idx="0">
                  <c:v>σ</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Sheet1!$B$43:$E$43</c:f>
              <c:numCache>
                <c:formatCode>General</c:formatCode>
                <c:ptCount val="4"/>
                <c:pt idx="0">
                  <c:v>0.109</c:v>
                </c:pt>
                <c:pt idx="1">
                  <c:v>0.13900000000000001</c:v>
                </c:pt>
                <c:pt idx="2">
                  <c:v>0.124</c:v>
                </c:pt>
                <c:pt idx="3">
                  <c:v>0.27800000000000002</c:v>
                </c:pt>
              </c:numCache>
            </c:numRef>
          </c:val>
          <c:extLst>
            <c:ext xmlns:c16="http://schemas.microsoft.com/office/drawing/2014/chart" uri="{C3380CC4-5D6E-409C-BE32-E72D297353CC}">
              <c16:uniqueId val="{00000001-7CA5-48D5-8B81-1DC8ECEC481E}"/>
            </c:ext>
          </c:extLst>
        </c:ser>
        <c:ser>
          <c:idx val="2"/>
          <c:order val="2"/>
          <c:tx>
            <c:strRef>
              <c:f>Sheet1!$A$44</c:f>
              <c:strCache>
                <c:ptCount val="1"/>
                <c:pt idx="0">
                  <c:v>V (%)</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Sheet1!$B$41:$E$41</c:f>
              <c:strCache>
                <c:ptCount val="4"/>
                <c:pt idx="0">
                  <c:v>Secția 1 – adâncime (cm)</c:v>
                </c:pt>
                <c:pt idx="1">
                  <c:v>Secția 2 – adâncime (cm)</c:v>
                </c:pt>
                <c:pt idx="2">
                  <c:v>Secția 3 – adâncime (cm)</c:v>
                </c:pt>
                <c:pt idx="3">
                  <c:v>Secția 4 – adâncime (cm)</c:v>
                </c:pt>
              </c:strCache>
            </c:strRef>
          </c:cat>
          <c:val>
            <c:numRef>
              <c:f>Sheet1!$B$44:$E$44</c:f>
              <c:numCache>
                <c:formatCode>General</c:formatCode>
                <c:ptCount val="4"/>
                <c:pt idx="0">
                  <c:v>0.82</c:v>
                </c:pt>
                <c:pt idx="1">
                  <c:v>1.04</c:v>
                </c:pt>
                <c:pt idx="2">
                  <c:v>0.93</c:v>
                </c:pt>
                <c:pt idx="3">
                  <c:v>2.11</c:v>
                </c:pt>
              </c:numCache>
            </c:numRef>
          </c:val>
          <c:extLst>
            <c:ext xmlns:c16="http://schemas.microsoft.com/office/drawing/2014/chart" uri="{C3380CC4-5D6E-409C-BE32-E72D297353CC}">
              <c16:uniqueId val="{00000002-7CA5-48D5-8B81-1DC8ECEC481E}"/>
            </c:ext>
          </c:extLst>
        </c:ser>
        <c:dLbls>
          <c:dLblPos val="outEnd"/>
          <c:showLegendKey val="0"/>
          <c:showVal val="1"/>
          <c:showCatName val="0"/>
          <c:showSerName val="0"/>
          <c:showPercent val="0"/>
          <c:showBubbleSize val="0"/>
        </c:dLbls>
        <c:gapWidth val="267"/>
        <c:overlap val="-43"/>
        <c:axId val="665764976"/>
        <c:axId val="665765304"/>
      </c:barChart>
      <c:catAx>
        <c:axId val="66576497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0" i="0" u="none" strike="noStrike" kern="1200" cap="none" spc="0" normalizeH="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65304"/>
        <c:crosses val="autoZero"/>
        <c:auto val="1"/>
        <c:lblAlgn val="ctr"/>
        <c:lblOffset val="100"/>
        <c:noMultiLvlLbl val="0"/>
      </c:catAx>
      <c:valAx>
        <c:axId val="665765304"/>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64976"/>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sz="110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Sheet1!$A$48</c:f>
              <c:strCache>
                <c:ptCount val="1"/>
                <c:pt idx="0">
                  <c:v>Medie</c:v>
                </c:pt>
              </c:strCache>
            </c:strRef>
          </c:tx>
          <c:spPr>
            <a:solidFill>
              <a:schemeClr val="accent2"/>
            </a:solidFill>
            <a:ln>
              <a:noFill/>
            </a:ln>
            <a:effectLst/>
          </c:spPr>
          <c:invertIfNegative val="0"/>
          <c:dLbls>
            <c:dLbl>
              <c:idx val="0"/>
              <c:layout>
                <c:manualLayout>
                  <c:x val="-9.7922879754026217E-18"/>
                  <c:y val="3.91380812632636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CCF-4318-A9FA-B821438BECE8}"/>
                </c:ext>
              </c:extLst>
            </c:dLbl>
            <c:dLbl>
              <c:idx val="1"/>
              <c:layout>
                <c:manualLayout>
                  <c:x val="-3.9169151901610487E-17"/>
                  <c:y val="2.556034874459428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CCF-4318-A9FA-B821438BECE8}"/>
                </c:ext>
              </c:extLst>
            </c:dLbl>
            <c:dLbl>
              <c:idx val="2"/>
              <c:layout>
                <c:manualLayout>
                  <c:x val="0"/>
                  <c:y val="3.23492150039289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CCF-4318-A9FA-B821438BECE8}"/>
                </c:ext>
              </c:extLst>
            </c:dLbl>
            <c:dLbl>
              <c:idx val="3"/>
              <c:layout>
                <c:manualLayout>
                  <c:x val="2.1365238756542323E-3"/>
                  <c:y val="3.23492150039289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CCF-4318-A9FA-B821438BECE8}"/>
                </c:ext>
              </c:extLst>
            </c:dLbl>
            <c:dLbl>
              <c:idx val="4"/>
              <c:layout>
                <c:manualLayout>
                  <c:x val="0"/>
                  <c:y val="3.913808126326366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CCF-4318-A9FA-B821438BECE8}"/>
                </c:ext>
              </c:extLst>
            </c:dLbl>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Sheet1!$B$48:$F$48</c:f>
              <c:numCache>
                <c:formatCode>General</c:formatCode>
                <c:ptCount val="5"/>
                <c:pt idx="0">
                  <c:v>21.67</c:v>
                </c:pt>
                <c:pt idx="1">
                  <c:v>22</c:v>
                </c:pt>
                <c:pt idx="2">
                  <c:v>21.83</c:v>
                </c:pt>
                <c:pt idx="3">
                  <c:v>21.53</c:v>
                </c:pt>
                <c:pt idx="4">
                  <c:v>21.76</c:v>
                </c:pt>
              </c:numCache>
            </c:numRef>
          </c:val>
          <c:extLst>
            <c:ext xmlns:c16="http://schemas.microsoft.com/office/drawing/2014/chart" uri="{C3380CC4-5D6E-409C-BE32-E72D297353CC}">
              <c16:uniqueId val="{00000005-FCCF-4318-A9FA-B821438BECE8}"/>
            </c:ext>
          </c:extLst>
        </c:ser>
        <c:ser>
          <c:idx val="1"/>
          <c:order val="1"/>
          <c:tx>
            <c:strRef>
              <c:f>Sheet1!$A$49</c:f>
              <c:strCache>
                <c:ptCount val="1"/>
                <c:pt idx="0">
                  <c:v>σ</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Sheet1!$B$49:$F$49</c:f>
              <c:numCache>
                <c:formatCode>General</c:formatCode>
                <c:ptCount val="5"/>
                <c:pt idx="0">
                  <c:v>0.5</c:v>
                </c:pt>
                <c:pt idx="1">
                  <c:v>0.4</c:v>
                </c:pt>
                <c:pt idx="2">
                  <c:v>0.4</c:v>
                </c:pt>
                <c:pt idx="3">
                  <c:v>0.16</c:v>
                </c:pt>
                <c:pt idx="4">
                  <c:v>0.36</c:v>
                </c:pt>
              </c:numCache>
            </c:numRef>
          </c:val>
          <c:extLst>
            <c:ext xmlns:c16="http://schemas.microsoft.com/office/drawing/2014/chart" uri="{C3380CC4-5D6E-409C-BE32-E72D297353CC}">
              <c16:uniqueId val="{00000006-FCCF-4318-A9FA-B821438BECE8}"/>
            </c:ext>
          </c:extLst>
        </c:ser>
        <c:ser>
          <c:idx val="2"/>
          <c:order val="2"/>
          <c:tx>
            <c:strRef>
              <c:f>Sheet1!$A$50</c:f>
              <c:strCache>
                <c:ptCount val="1"/>
                <c:pt idx="0">
                  <c:v>V (%)</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Sheet1!$B$47:$F$47</c:f>
              <c:strCache>
                <c:ptCount val="5"/>
                <c:pt idx="0">
                  <c:v>Secția 1 – lățime (cm)</c:v>
                </c:pt>
                <c:pt idx="1">
                  <c:v>Secția 2 – lățime (cm)</c:v>
                </c:pt>
                <c:pt idx="2">
                  <c:v>Secția 3 – lățime (cm)</c:v>
                </c:pt>
                <c:pt idx="3">
                  <c:v>Secția 4 – lățime (cm)</c:v>
                </c:pt>
                <c:pt idx="4">
                  <c:v>Lățime medie fâșie (cm)</c:v>
                </c:pt>
              </c:strCache>
            </c:strRef>
          </c:cat>
          <c:val>
            <c:numRef>
              <c:f>Sheet1!$B$50:$F$50</c:f>
              <c:numCache>
                <c:formatCode>General</c:formatCode>
                <c:ptCount val="5"/>
                <c:pt idx="0">
                  <c:v>2.31</c:v>
                </c:pt>
                <c:pt idx="1">
                  <c:v>1.83</c:v>
                </c:pt>
                <c:pt idx="2">
                  <c:v>1.81</c:v>
                </c:pt>
                <c:pt idx="3">
                  <c:v>0.73</c:v>
                </c:pt>
                <c:pt idx="4">
                  <c:v>1.67</c:v>
                </c:pt>
              </c:numCache>
            </c:numRef>
          </c:val>
          <c:extLst>
            <c:ext xmlns:c16="http://schemas.microsoft.com/office/drawing/2014/chart" uri="{C3380CC4-5D6E-409C-BE32-E72D297353CC}">
              <c16:uniqueId val="{00000007-FCCF-4318-A9FA-B821438BECE8}"/>
            </c:ext>
          </c:extLst>
        </c:ser>
        <c:dLbls>
          <c:dLblPos val="inEnd"/>
          <c:showLegendKey val="0"/>
          <c:showVal val="1"/>
          <c:showCatName val="0"/>
          <c:showSerName val="0"/>
          <c:showPercent val="0"/>
          <c:showBubbleSize val="0"/>
        </c:dLbls>
        <c:gapWidth val="267"/>
        <c:overlap val="-43"/>
        <c:axId val="665725288"/>
        <c:axId val="665724304"/>
      </c:barChart>
      <c:catAx>
        <c:axId val="66572528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0" i="0" u="none" strike="noStrike" kern="1200" cap="none" spc="0" normalizeH="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24304"/>
        <c:crosses val="autoZero"/>
        <c:auto val="1"/>
        <c:lblAlgn val="ctr"/>
        <c:lblOffset val="100"/>
        <c:noMultiLvlLbl val="0"/>
      </c:catAx>
      <c:valAx>
        <c:axId val="665724304"/>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crossAx val="66572528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sz="1100" b="0">
          <a:solidFill>
            <a:sysClr val="windowText" lastClr="000000"/>
          </a:solidFill>
          <a:latin typeface="Arial" panose="020B0604020202020204" pitchFamily="34" charset="0"/>
          <a:ea typeface="Cambria" panose="02040503050406030204" pitchFamily="18"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0032" y="7070108"/>
            <a:ext cx="24480361" cy="15040222"/>
          </a:xfrm>
        </p:spPr>
        <p:txBody>
          <a:bodyPr anchor="b"/>
          <a:lstStyle>
            <a:lvl1pPr algn="ctr">
              <a:defRPr sz="18898"/>
            </a:lvl1pPr>
          </a:lstStyle>
          <a:p>
            <a:r>
              <a:rPr lang="en-US"/>
              <a:t>Click to edit Master title style</a:t>
            </a:r>
            <a:endParaRPr lang="en-US" dirty="0"/>
          </a:p>
        </p:txBody>
      </p:sp>
      <p:sp>
        <p:nvSpPr>
          <p:cNvPr id="3" name="Subtitle 2"/>
          <p:cNvSpPr>
            <a:spLocks noGrp="1"/>
          </p:cNvSpPr>
          <p:nvPr>
            <p:ph type="subTitle" idx="1"/>
          </p:nvPr>
        </p:nvSpPr>
        <p:spPr>
          <a:xfrm>
            <a:off x="3600053" y="22690338"/>
            <a:ext cx="21600319" cy="10430151"/>
          </a:xfrm>
        </p:spPr>
        <p:txBody>
          <a:bodyPr/>
          <a:lstStyle>
            <a:lvl1pPr marL="0" indent="0" algn="ctr">
              <a:buNone/>
              <a:defRPr sz="7559"/>
            </a:lvl1pPr>
            <a:lvl2pPr marL="1440043" indent="0" algn="ctr">
              <a:buNone/>
              <a:defRPr sz="6299"/>
            </a:lvl2pPr>
            <a:lvl3pPr marL="2880086" indent="0" algn="ctr">
              <a:buNone/>
              <a:defRPr sz="5669"/>
            </a:lvl3pPr>
            <a:lvl4pPr marL="4320129" indent="0" algn="ctr">
              <a:buNone/>
              <a:defRPr sz="5040"/>
            </a:lvl4pPr>
            <a:lvl5pPr marL="5760171" indent="0" algn="ctr">
              <a:buNone/>
              <a:defRPr sz="5040"/>
            </a:lvl5pPr>
            <a:lvl6pPr marL="7200214" indent="0" algn="ctr">
              <a:buNone/>
              <a:defRPr sz="5040"/>
            </a:lvl6pPr>
            <a:lvl7pPr marL="8640257" indent="0" algn="ctr">
              <a:buNone/>
              <a:defRPr sz="5040"/>
            </a:lvl7pPr>
            <a:lvl8pPr marL="10080300" indent="0" algn="ctr">
              <a:buNone/>
              <a:defRPr sz="5040"/>
            </a:lvl8pPr>
            <a:lvl9pPr marL="11520343" indent="0" algn="ctr">
              <a:buNone/>
              <a:defRPr sz="504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4113445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531240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610306" y="2300034"/>
            <a:ext cx="6210092" cy="366105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980031" y="2300034"/>
            <a:ext cx="18270270" cy="366105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693097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213142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65030" y="10770172"/>
            <a:ext cx="24840367" cy="17970262"/>
          </a:xfrm>
        </p:spPr>
        <p:txBody>
          <a:bodyPr anchor="b"/>
          <a:lstStyle>
            <a:lvl1pPr>
              <a:defRPr sz="18898"/>
            </a:lvl1pPr>
          </a:lstStyle>
          <a:p>
            <a:r>
              <a:rPr lang="en-US"/>
              <a:t>Click to edit Master title style</a:t>
            </a:r>
            <a:endParaRPr lang="en-US" dirty="0"/>
          </a:p>
        </p:txBody>
      </p:sp>
      <p:sp>
        <p:nvSpPr>
          <p:cNvPr id="3" name="Text Placeholder 2"/>
          <p:cNvSpPr>
            <a:spLocks noGrp="1"/>
          </p:cNvSpPr>
          <p:nvPr>
            <p:ph type="body" idx="1"/>
          </p:nvPr>
        </p:nvSpPr>
        <p:spPr>
          <a:xfrm>
            <a:off x="1965030" y="28910440"/>
            <a:ext cx="24840367" cy="9450136"/>
          </a:xfrm>
        </p:spPr>
        <p:txBody>
          <a:bodyPr/>
          <a:lstStyle>
            <a:lvl1pPr marL="0" indent="0">
              <a:buNone/>
              <a:defRPr sz="7559">
                <a:solidFill>
                  <a:schemeClr val="tx1"/>
                </a:solidFill>
              </a:defRPr>
            </a:lvl1pPr>
            <a:lvl2pPr marL="1440043" indent="0">
              <a:buNone/>
              <a:defRPr sz="6299">
                <a:solidFill>
                  <a:schemeClr val="tx1">
                    <a:tint val="75000"/>
                  </a:schemeClr>
                </a:solidFill>
              </a:defRPr>
            </a:lvl2pPr>
            <a:lvl3pPr marL="2880086" indent="0">
              <a:buNone/>
              <a:defRPr sz="5669">
                <a:solidFill>
                  <a:schemeClr val="tx1">
                    <a:tint val="75000"/>
                  </a:schemeClr>
                </a:solidFill>
              </a:defRPr>
            </a:lvl3pPr>
            <a:lvl4pPr marL="4320129" indent="0">
              <a:buNone/>
              <a:defRPr sz="5040">
                <a:solidFill>
                  <a:schemeClr val="tx1">
                    <a:tint val="75000"/>
                  </a:schemeClr>
                </a:solidFill>
              </a:defRPr>
            </a:lvl4pPr>
            <a:lvl5pPr marL="5760171" indent="0">
              <a:buNone/>
              <a:defRPr sz="5040">
                <a:solidFill>
                  <a:schemeClr val="tx1">
                    <a:tint val="75000"/>
                  </a:schemeClr>
                </a:solidFill>
              </a:defRPr>
            </a:lvl5pPr>
            <a:lvl6pPr marL="7200214" indent="0">
              <a:buNone/>
              <a:defRPr sz="5040">
                <a:solidFill>
                  <a:schemeClr val="tx1">
                    <a:tint val="75000"/>
                  </a:schemeClr>
                </a:solidFill>
              </a:defRPr>
            </a:lvl6pPr>
            <a:lvl7pPr marL="8640257" indent="0">
              <a:buNone/>
              <a:defRPr sz="5040">
                <a:solidFill>
                  <a:schemeClr val="tx1">
                    <a:tint val="75000"/>
                  </a:schemeClr>
                </a:solidFill>
              </a:defRPr>
            </a:lvl7pPr>
            <a:lvl8pPr marL="10080300" indent="0">
              <a:buNone/>
              <a:defRPr sz="5040">
                <a:solidFill>
                  <a:schemeClr val="tx1">
                    <a:tint val="75000"/>
                  </a:schemeClr>
                </a:solidFill>
              </a:defRPr>
            </a:lvl8pPr>
            <a:lvl9pPr marL="11520343" indent="0">
              <a:buNone/>
              <a:defRPr sz="504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EF384D3-BD68-D045-BB96-14DF123A789F}" type="datetimeFigureOut">
              <a:rPr lang="en-US" smtClean="0"/>
              <a:t>5/26/2026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664990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980029" y="11500170"/>
            <a:ext cx="12240181" cy="27410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4580215" y="11500170"/>
            <a:ext cx="12240181" cy="27410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4220091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300044"/>
            <a:ext cx="24840367" cy="8350126"/>
          </a:xfrm>
        </p:spPr>
        <p:txBody>
          <a:bodyPr/>
          <a:lstStyle/>
          <a:p>
            <a:r>
              <a:rPr lang="en-US"/>
              <a:t>Click to edit Master title style</a:t>
            </a:r>
            <a:endParaRPr lang="en-US" dirty="0"/>
          </a:p>
        </p:txBody>
      </p:sp>
      <p:sp>
        <p:nvSpPr>
          <p:cNvPr id="3" name="Text Placeholder 2"/>
          <p:cNvSpPr>
            <a:spLocks noGrp="1"/>
          </p:cNvSpPr>
          <p:nvPr>
            <p:ph type="body" idx="1"/>
          </p:nvPr>
        </p:nvSpPr>
        <p:spPr>
          <a:xfrm>
            <a:off x="1983784" y="10590160"/>
            <a:ext cx="12183928" cy="5190073"/>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n-US"/>
              <a:t>Click to edit Master text styles</a:t>
            </a:r>
          </a:p>
        </p:txBody>
      </p:sp>
      <p:sp>
        <p:nvSpPr>
          <p:cNvPr id="4" name="Content Placeholder 3"/>
          <p:cNvSpPr>
            <a:spLocks noGrp="1"/>
          </p:cNvSpPr>
          <p:nvPr>
            <p:ph sz="half" idx="2"/>
          </p:nvPr>
        </p:nvSpPr>
        <p:spPr>
          <a:xfrm>
            <a:off x="1983784" y="15780233"/>
            <a:ext cx="12183928" cy="23210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4580217" y="10590160"/>
            <a:ext cx="12243932" cy="5190073"/>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n-US"/>
              <a:t>Click to edit Master text styles</a:t>
            </a:r>
          </a:p>
        </p:txBody>
      </p:sp>
      <p:sp>
        <p:nvSpPr>
          <p:cNvPr id="6" name="Content Placeholder 5"/>
          <p:cNvSpPr>
            <a:spLocks noGrp="1"/>
          </p:cNvSpPr>
          <p:nvPr>
            <p:ph sz="quarter" idx="4"/>
          </p:nvPr>
        </p:nvSpPr>
        <p:spPr>
          <a:xfrm>
            <a:off x="14580217" y="15780233"/>
            <a:ext cx="12243932" cy="232103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EF384D3-BD68-D045-BB96-14DF123A789F}" type="datetimeFigureOut">
              <a:rPr lang="en-US" smtClean="0"/>
              <a:t>5/26/2026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3719360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F384D3-BD68-D045-BB96-14DF123A789F}" type="datetimeFigureOut">
              <a:rPr lang="en-US" smtClean="0"/>
              <a:t>5/26/2026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737995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F384D3-BD68-D045-BB96-14DF123A789F}" type="datetimeFigureOut">
              <a:rPr lang="en-US" smtClean="0"/>
              <a:t>5/26/2026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774532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880042"/>
            <a:ext cx="9288887" cy="10080149"/>
          </a:xfrm>
        </p:spPr>
        <p:txBody>
          <a:bodyPr anchor="b"/>
          <a:lstStyle>
            <a:lvl1pPr>
              <a:defRPr sz="10079"/>
            </a:lvl1pPr>
          </a:lstStyle>
          <a:p>
            <a:r>
              <a:rPr lang="en-US"/>
              <a:t>Click to edit Master title style</a:t>
            </a:r>
            <a:endParaRPr lang="en-US" dirty="0"/>
          </a:p>
        </p:txBody>
      </p:sp>
      <p:sp>
        <p:nvSpPr>
          <p:cNvPr id="3" name="Content Placeholder 2"/>
          <p:cNvSpPr>
            <a:spLocks noGrp="1"/>
          </p:cNvSpPr>
          <p:nvPr>
            <p:ph idx="1"/>
          </p:nvPr>
        </p:nvSpPr>
        <p:spPr>
          <a:xfrm>
            <a:off x="12243932" y="6220102"/>
            <a:ext cx="14580215" cy="30700453"/>
          </a:xfrm>
        </p:spPr>
        <p:txBody>
          <a:bodyPr/>
          <a:lstStyle>
            <a:lvl1pPr>
              <a:defRPr sz="10079"/>
            </a:lvl1pPr>
            <a:lvl2pPr>
              <a:defRPr sz="8819"/>
            </a:lvl2pPr>
            <a:lvl3pPr>
              <a:defRPr sz="7559"/>
            </a:lvl3pPr>
            <a:lvl4pPr>
              <a:defRPr sz="6299"/>
            </a:lvl4pPr>
            <a:lvl5pPr>
              <a:defRPr sz="6299"/>
            </a:lvl5pPr>
            <a:lvl6pPr>
              <a:defRPr sz="6299"/>
            </a:lvl6pPr>
            <a:lvl7pPr>
              <a:defRPr sz="6299"/>
            </a:lvl7pPr>
            <a:lvl8pPr>
              <a:defRPr sz="6299"/>
            </a:lvl8pPr>
            <a:lvl9pPr>
              <a:defRPr sz="62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83780" y="12960191"/>
            <a:ext cx="9288887" cy="24010358"/>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18549652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83780" y="2880042"/>
            <a:ext cx="9288887" cy="10080149"/>
          </a:xfrm>
        </p:spPr>
        <p:txBody>
          <a:bodyPr anchor="b"/>
          <a:lstStyle>
            <a:lvl1pPr>
              <a:defRPr sz="10079"/>
            </a:lvl1pPr>
          </a:lstStyle>
          <a:p>
            <a:r>
              <a:rPr lang="en-US"/>
              <a:t>Click to edit Master title style</a:t>
            </a:r>
            <a:endParaRPr lang="en-US" dirty="0"/>
          </a:p>
        </p:txBody>
      </p:sp>
      <p:sp>
        <p:nvSpPr>
          <p:cNvPr id="3" name="Picture Placeholder 2"/>
          <p:cNvSpPr>
            <a:spLocks noGrp="1" noChangeAspect="1"/>
          </p:cNvSpPr>
          <p:nvPr>
            <p:ph type="pic" idx="1"/>
          </p:nvPr>
        </p:nvSpPr>
        <p:spPr>
          <a:xfrm>
            <a:off x="12243932" y="6220102"/>
            <a:ext cx="14580215" cy="30700453"/>
          </a:xfrm>
        </p:spPr>
        <p:txBody>
          <a:bodyPr anchor="t"/>
          <a:lstStyle>
            <a:lvl1pPr marL="0" indent="0">
              <a:buNone/>
              <a:defRPr sz="10079"/>
            </a:lvl1pPr>
            <a:lvl2pPr marL="1440043" indent="0">
              <a:buNone/>
              <a:defRPr sz="8819"/>
            </a:lvl2pPr>
            <a:lvl3pPr marL="2880086" indent="0">
              <a:buNone/>
              <a:defRPr sz="7559"/>
            </a:lvl3pPr>
            <a:lvl4pPr marL="4320129" indent="0">
              <a:buNone/>
              <a:defRPr sz="6299"/>
            </a:lvl4pPr>
            <a:lvl5pPr marL="5760171" indent="0">
              <a:buNone/>
              <a:defRPr sz="6299"/>
            </a:lvl5pPr>
            <a:lvl6pPr marL="7200214" indent="0">
              <a:buNone/>
              <a:defRPr sz="6299"/>
            </a:lvl6pPr>
            <a:lvl7pPr marL="8640257" indent="0">
              <a:buNone/>
              <a:defRPr sz="6299"/>
            </a:lvl7pPr>
            <a:lvl8pPr marL="10080300" indent="0">
              <a:buNone/>
              <a:defRPr sz="6299"/>
            </a:lvl8pPr>
            <a:lvl9pPr marL="11520343" indent="0">
              <a:buNone/>
              <a:defRPr sz="6299"/>
            </a:lvl9pPr>
          </a:lstStyle>
          <a:p>
            <a:r>
              <a:rPr lang="en-US"/>
              <a:t>Click icon to add picture</a:t>
            </a:r>
            <a:endParaRPr lang="en-US" dirty="0"/>
          </a:p>
        </p:txBody>
      </p:sp>
      <p:sp>
        <p:nvSpPr>
          <p:cNvPr id="4" name="Text Placeholder 3"/>
          <p:cNvSpPr>
            <a:spLocks noGrp="1"/>
          </p:cNvSpPr>
          <p:nvPr>
            <p:ph type="body" sz="half" idx="2"/>
          </p:nvPr>
        </p:nvSpPr>
        <p:spPr>
          <a:xfrm>
            <a:off x="1983780" y="12960191"/>
            <a:ext cx="9288887" cy="24010358"/>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n-US"/>
              <a:t>Click to edit Master text styles</a:t>
            </a:r>
          </a:p>
        </p:txBody>
      </p:sp>
      <p:sp>
        <p:nvSpPr>
          <p:cNvPr id="5" name="Date Placeholder 4"/>
          <p:cNvSpPr>
            <a:spLocks noGrp="1"/>
          </p:cNvSpPr>
          <p:nvPr>
            <p:ph type="dt" sz="half" idx="10"/>
          </p:nvPr>
        </p:nvSpPr>
        <p:spPr/>
        <p:txBody>
          <a:bodyPr/>
          <a:lstStyle/>
          <a:p>
            <a:fld id="{CEF384D3-BD68-D045-BB96-14DF123A789F}" type="datetimeFigureOut">
              <a:rPr lang="en-US" smtClean="0"/>
              <a:t>5/26/2026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6206C09-6F33-3B4A-ACD9-EC8B621BEFB0}" type="slidenum">
              <a:rPr lang="en-US" smtClean="0"/>
              <a:t>‹#›</a:t>
            </a:fld>
            <a:endParaRPr lang="en-US"/>
          </a:p>
        </p:txBody>
      </p:sp>
    </p:spTree>
    <p:extLst>
      <p:ext uri="{BB962C8B-B14F-4D97-AF65-F5344CB8AC3E}">
        <p14:creationId xmlns:p14="http://schemas.microsoft.com/office/powerpoint/2010/main" val="2139699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80029" y="2300044"/>
            <a:ext cx="24840367" cy="835012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980029" y="11500170"/>
            <a:ext cx="24840367" cy="274104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980029" y="40040601"/>
            <a:ext cx="6480096" cy="2300034"/>
          </a:xfrm>
          <a:prstGeom prst="rect">
            <a:avLst/>
          </a:prstGeom>
        </p:spPr>
        <p:txBody>
          <a:bodyPr vert="horz" lIns="91440" tIns="45720" rIns="91440" bIns="45720" rtlCol="0" anchor="ctr"/>
          <a:lstStyle>
            <a:lvl1pPr algn="l">
              <a:defRPr sz="3780">
                <a:solidFill>
                  <a:schemeClr val="tx1">
                    <a:tint val="75000"/>
                  </a:schemeClr>
                </a:solidFill>
              </a:defRPr>
            </a:lvl1pPr>
          </a:lstStyle>
          <a:p>
            <a:fld id="{CEF384D3-BD68-D045-BB96-14DF123A789F}" type="datetimeFigureOut">
              <a:rPr lang="en-US" smtClean="0"/>
              <a:t>5/26/2026</a:t>
            </a:fld>
            <a:endParaRPr lang="en-US"/>
          </a:p>
        </p:txBody>
      </p:sp>
      <p:sp>
        <p:nvSpPr>
          <p:cNvPr id="5" name="Footer Placeholder 4"/>
          <p:cNvSpPr>
            <a:spLocks noGrp="1"/>
          </p:cNvSpPr>
          <p:nvPr>
            <p:ph type="ftr" sz="quarter" idx="3"/>
          </p:nvPr>
        </p:nvSpPr>
        <p:spPr>
          <a:xfrm>
            <a:off x="9540141" y="40040601"/>
            <a:ext cx="9720143" cy="2300034"/>
          </a:xfrm>
          <a:prstGeom prst="rect">
            <a:avLst/>
          </a:prstGeom>
        </p:spPr>
        <p:txBody>
          <a:bodyPr vert="horz" lIns="91440" tIns="45720" rIns="91440" bIns="45720" rtlCol="0" anchor="ctr"/>
          <a:lstStyle>
            <a:lvl1pPr algn="ctr">
              <a:defRPr sz="378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0340300" y="40040601"/>
            <a:ext cx="6480096" cy="2300034"/>
          </a:xfrm>
          <a:prstGeom prst="rect">
            <a:avLst/>
          </a:prstGeom>
        </p:spPr>
        <p:txBody>
          <a:bodyPr vert="horz" lIns="91440" tIns="45720" rIns="91440" bIns="45720" rtlCol="0" anchor="ctr"/>
          <a:lstStyle>
            <a:lvl1pPr algn="r">
              <a:defRPr sz="3780">
                <a:solidFill>
                  <a:schemeClr val="tx1">
                    <a:tint val="75000"/>
                  </a:schemeClr>
                </a:solidFill>
              </a:defRPr>
            </a:lvl1pPr>
          </a:lstStyle>
          <a:p>
            <a:fld id="{F6206C09-6F33-3B4A-ACD9-EC8B621BEFB0}" type="slidenum">
              <a:rPr lang="en-US" smtClean="0"/>
              <a:t>‹#›</a:t>
            </a:fld>
            <a:endParaRPr lang="en-US"/>
          </a:p>
        </p:txBody>
      </p:sp>
    </p:spTree>
    <p:extLst>
      <p:ext uri="{BB962C8B-B14F-4D97-AF65-F5344CB8AC3E}">
        <p14:creationId xmlns:p14="http://schemas.microsoft.com/office/powerpoint/2010/main" val="216982010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2880086" rtl="0" eaLnBrk="1" latinLnBrk="0" hangingPunct="1">
        <a:lnSpc>
          <a:spcPct val="90000"/>
        </a:lnSpc>
        <a:spcBef>
          <a:spcPct val="0"/>
        </a:spcBef>
        <a:buNone/>
        <a:defRPr sz="13859" kern="1200">
          <a:solidFill>
            <a:schemeClr val="tx1"/>
          </a:solidFill>
          <a:latin typeface="+mj-lt"/>
          <a:ea typeface="+mj-ea"/>
          <a:cs typeface="+mj-cs"/>
        </a:defRPr>
      </a:lvl1pPr>
    </p:titleStyle>
    <p:bodyStyle>
      <a:lvl1pPr marL="720021" indent="-720021" algn="l" defTabSz="2880086" rtl="0" eaLnBrk="1" latinLnBrk="0" hangingPunct="1">
        <a:lnSpc>
          <a:spcPct val="90000"/>
        </a:lnSpc>
        <a:spcBef>
          <a:spcPts val="3150"/>
        </a:spcBef>
        <a:buFont typeface="Arial" panose="020B0604020202020204" pitchFamily="34" charset="0"/>
        <a:buChar char="•"/>
        <a:defRPr sz="8819" kern="1200">
          <a:solidFill>
            <a:schemeClr val="tx1"/>
          </a:solidFill>
          <a:latin typeface="+mn-lt"/>
          <a:ea typeface="+mn-ea"/>
          <a:cs typeface="+mn-cs"/>
        </a:defRPr>
      </a:lvl1pPr>
      <a:lvl2pPr marL="2160064" indent="-720021" algn="l" defTabSz="2880086" rtl="0" eaLnBrk="1" latinLnBrk="0" hangingPunct="1">
        <a:lnSpc>
          <a:spcPct val="90000"/>
        </a:lnSpc>
        <a:spcBef>
          <a:spcPts val="1575"/>
        </a:spcBef>
        <a:buFont typeface="Arial" panose="020B0604020202020204" pitchFamily="34" charset="0"/>
        <a:buChar char="•"/>
        <a:defRPr sz="7559" kern="1200">
          <a:solidFill>
            <a:schemeClr val="tx1"/>
          </a:solidFill>
          <a:latin typeface="+mn-lt"/>
          <a:ea typeface="+mn-ea"/>
          <a:cs typeface="+mn-cs"/>
        </a:defRPr>
      </a:lvl2pPr>
      <a:lvl3pPr marL="3600107" indent="-720021" algn="l" defTabSz="2880086" rtl="0" eaLnBrk="1" latinLnBrk="0" hangingPunct="1">
        <a:lnSpc>
          <a:spcPct val="90000"/>
        </a:lnSpc>
        <a:spcBef>
          <a:spcPts val="1575"/>
        </a:spcBef>
        <a:buFont typeface="Arial" panose="020B0604020202020204" pitchFamily="34" charset="0"/>
        <a:buChar char="•"/>
        <a:defRPr sz="6299" kern="1200">
          <a:solidFill>
            <a:schemeClr val="tx1"/>
          </a:solidFill>
          <a:latin typeface="+mn-lt"/>
          <a:ea typeface="+mn-ea"/>
          <a:cs typeface="+mn-cs"/>
        </a:defRPr>
      </a:lvl3pPr>
      <a:lvl4pPr marL="5040150"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4pPr>
      <a:lvl5pPr marL="6480193"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5pPr>
      <a:lvl6pPr marL="7920236"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6pPr>
      <a:lvl7pPr marL="9360278"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7pPr>
      <a:lvl8pPr marL="10800321"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8pPr>
      <a:lvl9pPr marL="12240364"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9pPr>
    </p:bodyStyle>
    <p:otherStyle>
      <a:defPPr>
        <a:defRPr lang="en-US"/>
      </a:defPPr>
      <a:lvl1pPr marL="0" algn="l" defTabSz="2880086" rtl="0" eaLnBrk="1" latinLnBrk="0" hangingPunct="1">
        <a:defRPr sz="5669" kern="1200">
          <a:solidFill>
            <a:schemeClr val="tx1"/>
          </a:solidFill>
          <a:latin typeface="+mn-lt"/>
          <a:ea typeface="+mn-ea"/>
          <a:cs typeface="+mn-cs"/>
        </a:defRPr>
      </a:lvl1pPr>
      <a:lvl2pPr marL="1440043" algn="l" defTabSz="2880086" rtl="0" eaLnBrk="1" latinLnBrk="0" hangingPunct="1">
        <a:defRPr sz="5669" kern="1200">
          <a:solidFill>
            <a:schemeClr val="tx1"/>
          </a:solidFill>
          <a:latin typeface="+mn-lt"/>
          <a:ea typeface="+mn-ea"/>
          <a:cs typeface="+mn-cs"/>
        </a:defRPr>
      </a:lvl2pPr>
      <a:lvl3pPr marL="2880086" algn="l" defTabSz="2880086" rtl="0" eaLnBrk="1" latinLnBrk="0" hangingPunct="1">
        <a:defRPr sz="5669" kern="1200">
          <a:solidFill>
            <a:schemeClr val="tx1"/>
          </a:solidFill>
          <a:latin typeface="+mn-lt"/>
          <a:ea typeface="+mn-ea"/>
          <a:cs typeface="+mn-cs"/>
        </a:defRPr>
      </a:lvl3pPr>
      <a:lvl4pPr marL="4320129" algn="l" defTabSz="2880086" rtl="0" eaLnBrk="1" latinLnBrk="0" hangingPunct="1">
        <a:defRPr sz="5669" kern="1200">
          <a:solidFill>
            <a:schemeClr val="tx1"/>
          </a:solidFill>
          <a:latin typeface="+mn-lt"/>
          <a:ea typeface="+mn-ea"/>
          <a:cs typeface="+mn-cs"/>
        </a:defRPr>
      </a:lvl4pPr>
      <a:lvl5pPr marL="5760171" algn="l" defTabSz="2880086" rtl="0" eaLnBrk="1" latinLnBrk="0" hangingPunct="1">
        <a:defRPr sz="5669" kern="1200">
          <a:solidFill>
            <a:schemeClr val="tx1"/>
          </a:solidFill>
          <a:latin typeface="+mn-lt"/>
          <a:ea typeface="+mn-ea"/>
          <a:cs typeface="+mn-cs"/>
        </a:defRPr>
      </a:lvl5pPr>
      <a:lvl6pPr marL="7200214" algn="l" defTabSz="2880086" rtl="0" eaLnBrk="1" latinLnBrk="0" hangingPunct="1">
        <a:defRPr sz="5669" kern="1200">
          <a:solidFill>
            <a:schemeClr val="tx1"/>
          </a:solidFill>
          <a:latin typeface="+mn-lt"/>
          <a:ea typeface="+mn-ea"/>
          <a:cs typeface="+mn-cs"/>
        </a:defRPr>
      </a:lvl6pPr>
      <a:lvl7pPr marL="8640257" algn="l" defTabSz="2880086" rtl="0" eaLnBrk="1" latinLnBrk="0" hangingPunct="1">
        <a:defRPr sz="5669" kern="1200">
          <a:solidFill>
            <a:schemeClr val="tx1"/>
          </a:solidFill>
          <a:latin typeface="+mn-lt"/>
          <a:ea typeface="+mn-ea"/>
          <a:cs typeface="+mn-cs"/>
        </a:defRPr>
      </a:lvl7pPr>
      <a:lvl8pPr marL="10080300" algn="l" defTabSz="2880086" rtl="0" eaLnBrk="1" latinLnBrk="0" hangingPunct="1">
        <a:defRPr sz="5669" kern="1200">
          <a:solidFill>
            <a:schemeClr val="tx1"/>
          </a:solidFill>
          <a:latin typeface="+mn-lt"/>
          <a:ea typeface="+mn-ea"/>
          <a:cs typeface="+mn-cs"/>
        </a:defRPr>
      </a:lvl8pPr>
      <a:lvl9pPr marL="11520343" algn="l" defTabSz="2880086" rtl="0" eaLnBrk="1" latinLnBrk="0" hangingPunct="1">
        <a:defRPr sz="56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chart" Target="../charts/chart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chart" Target="../charts/chart1.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7" Type="http://schemas.openxmlformats.org/officeDocument/2006/relationships/chart" Target="../charts/chart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307904" y="352770"/>
            <a:ext cx="21785944" cy="5128327"/>
          </a:xfrm>
          <a:prstGeom prst="rect">
            <a:avLst/>
          </a:prstGeom>
          <a:noFill/>
        </p:spPr>
        <p:txBody>
          <a:bodyPr wrap="square" rtlCol="0">
            <a:spAutoFit/>
          </a:bodyPr>
          <a:lstStyle/>
          <a:p>
            <a:pPr algn="ctr"/>
            <a:r>
              <a:rPr lang="ro-RO" sz="6545" b="1" dirty="0">
                <a:latin typeface="Arial Black" panose="020B0A04020102020204" pitchFamily="34" charset="0"/>
              </a:rPr>
              <a:t>Conferința anuală</a:t>
            </a:r>
            <a:endParaRPr lang="en-US" sz="6545" b="1" dirty="0">
              <a:latin typeface="Arial Black" panose="020B0A04020102020204" pitchFamily="34" charset="0"/>
            </a:endParaRPr>
          </a:p>
          <a:p>
            <a:pPr algn="ctr"/>
            <a:r>
              <a:rPr lang="en-US" sz="6545" b="1" dirty="0">
                <a:latin typeface="Arial Black" panose="020B0A04020102020204" pitchFamily="34" charset="0"/>
              </a:rPr>
              <a:t>"</a:t>
            </a:r>
            <a:r>
              <a:rPr lang="en-US" sz="6545" b="1" dirty="0" err="1">
                <a:latin typeface="Arial Black" panose="020B0A04020102020204" pitchFamily="34" charset="0"/>
              </a:rPr>
              <a:t>Realizări</a:t>
            </a:r>
            <a:r>
              <a:rPr lang="en-US" sz="6545" b="1" dirty="0">
                <a:latin typeface="Arial Black" panose="020B0A04020102020204" pitchFamily="34" charset="0"/>
              </a:rPr>
              <a:t> </a:t>
            </a:r>
            <a:r>
              <a:rPr lang="en-US" sz="6545" b="1" dirty="0" err="1">
                <a:latin typeface="Arial Black" panose="020B0A04020102020204" pitchFamily="34" charset="0"/>
              </a:rPr>
              <a:t>și</a:t>
            </a:r>
            <a:r>
              <a:rPr lang="en-US" sz="6545" b="1" dirty="0">
                <a:latin typeface="Arial Black" panose="020B0A04020102020204" pitchFamily="34" charset="0"/>
              </a:rPr>
              <a:t> perspective </a:t>
            </a:r>
            <a:r>
              <a:rPr lang="en-US" sz="6545" b="1" dirty="0" err="1">
                <a:latin typeface="Arial Black" panose="020B0A04020102020204" pitchFamily="34" charset="0"/>
              </a:rPr>
              <a:t>în</a:t>
            </a:r>
            <a:r>
              <a:rPr lang="en-US" sz="6545" b="1" dirty="0">
                <a:latin typeface="Arial Black" panose="020B0A04020102020204" pitchFamily="34" charset="0"/>
              </a:rPr>
              <a:t> </a:t>
            </a:r>
            <a:r>
              <a:rPr lang="en-US" sz="6545" b="1" dirty="0" err="1">
                <a:latin typeface="Arial Black" panose="020B0A04020102020204" pitchFamily="34" charset="0"/>
              </a:rPr>
              <a:t>cercetarea</a:t>
            </a:r>
            <a:r>
              <a:rPr lang="en-US" sz="6545" b="1" dirty="0">
                <a:latin typeface="Arial Black" panose="020B0A04020102020204" pitchFamily="34" charset="0"/>
              </a:rPr>
              <a:t> </a:t>
            </a:r>
            <a:r>
              <a:rPr lang="en-US" sz="6545" b="1" dirty="0" err="1">
                <a:latin typeface="Arial Black" panose="020B0A04020102020204" pitchFamily="34" charset="0"/>
              </a:rPr>
              <a:t>agricolă</a:t>
            </a:r>
            <a:r>
              <a:rPr lang="en-US" sz="6545" b="1" dirty="0">
                <a:latin typeface="Arial Black" panose="020B0A04020102020204" pitchFamily="34" charset="0"/>
              </a:rPr>
              <a:t> </a:t>
            </a:r>
          </a:p>
          <a:p>
            <a:pPr algn="ctr"/>
            <a:r>
              <a:rPr lang="en-US" sz="6545" b="1" dirty="0" err="1">
                <a:latin typeface="Arial Black" panose="020B0A04020102020204" pitchFamily="34" charset="0"/>
              </a:rPr>
              <a:t>și</a:t>
            </a:r>
            <a:r>
              <a:rPr lang="en-US" sz="6545" b="1" dirty="0">
                <a:latin typeface="Arial Black" panose="020B0A04020102020204" pitchFamily="34" charset="0"/>
              </a:rPr>
              <a:t> </a:t>
            </a:r>
            <a:r>
              <a:rPr lang="en-US" sz="6545" b="1" dirty="0" err="1">
                <a:latin typeface="Arial Black" panose="020B0A04020102020204" pitchFamily="34" charset="0"/>
              </a:rPr>
              <a:t>silvică</a:t>
            </a:r>
            <a:r>
              <a:rPr lang="en-US" sz="6545" b="1" dirty="0">
                <a:latin typeface="Arial Black" panose="020B0A04020102020204" pitchFamily="34" charset="0"/>
              </a:rPr>
              <a:t> </a:t>
            </a:r>
            <a:r>
              <a:rPr lang="en-US" sz="6545" b="1" dirty="0" err="1">
                <a:latin typeface="Arial Black" panose="020B0A04020102020204" pitchFamily="34" charset="0"/>
              </a:rPr>
              <a:t>românească</a:t>
            </a:r>
            <a:r>
              <a:rPr lang="en-US" sz="6545" b="1" dirty="0">
                <a:latin typeface="Arial Black" panose="020B0A04020102020204" pitchFamily="34" charset="0"/>
              </a:rPr>
              <a:t>”</a:t>
            </a:r>
          </a:p>
          <a:p>
            <a:pPr algn="ctr"/>
            <a:r>
              <a:rPr lang="en-US" sz="6545" b="1" dirty="0">
                <a:latin typeface="Arial Black" panose="020B0A04020102020204" pitchFamily="34" charset="0"/>
              </a:rPr>
              <a:t>Edi</a:t>
            </a:r>
            <a:r>
              <a:rPr lang="ro-RO" sz="6545" b="1" dirty="0" err="1">
                <a:latin typeface="Arial Black" panose="020B0A04020102020204" pitchFamily="34" charset="0"/>
              </a:rPr>
              <a:t>ția</a:t>
            </a:r>
            <a:r>
              <a:rPr lang="ro-RO" sz="6545" b="1" dirty="0">
                <a:latin typeface="Arial Black" panose="020B0A04020102020204" pitchFamily="34" charset="0"/>
              </a:rPr>
              <a:t> a V-a – 2</a:t>
            </a:r>
            <a:r>
              <a:rPr lang="en-US" sz="6545" b="1" dirty="0">
                <a:latin typeface="Arial Black" panose="020B0A04020102020204" pitchFamily="34" charset="0"/>
              </a:rPr>
              <a:t>8</a:t>
            </a:r>
            <a:r>
              <a:rPr lang="ro-RO" sz="6545" b="1" dirty="0">
                <a:latin typeface="Arial Black" panose="020B0A04020102020204" pitchFamily="34" charset="0"/>
              </a:rPr>
              <a:t> mai 2026</a:t>
            </a:r>
          </a:p>
          <a:p>
            <a:endParaRPr lang="en-US" sz="6545" dirty="0"/>
          </a:p>
        </p:txBody>
      </p:sp>
      <p:pic>
        <p:nvPicPr>
          <p:cNvPr id="26" name="Picture 25"/>
          <p:cNvPicPr/>
          <p:nvPr/>
        </p:nvPicPr>
        <p:blipFill>
          <a:blip r:embed="rId2">
            <a:extLst>
              <a:ext uri="{28A0092B-C50C-407E-A947-70E740481C1C}">
                <a14:useLocalDpi xmlns:a14="http://schemas.microsoft.com/office/drawing/2010/main" val="0"/>
              </a:ext>
            </a:extLst>
          </a:blip>
          <a:srcRect/>
          <a:stretch>
            <a:fillRect/>
          </a:stretch>
        </p:blipFill>
        <p:spPr bwMode="auto">
          <a:xfrm>
            <a:off x="321669" y="722369"/>
            <a:ext cx="3169017" cy="4389131"/>
          </a:xfrm>
          <a:prstGeom prst="rect">
            <a:avLst/>
          </a:prstGeom>
          <a:noFill/>
        </p:spPr>
      </p:pic>
      <p:pic>
        <p:nvPicPr>
          <p:cNvPr id="2" name="Picture 1">
            <a:extLst>
              <a:ext uri="{FF2B5EF4-FFF2-40B4-BE49-F238E27FC236}">
                <a16:creationId xmlns:a16="http://schemas.microsoft.com/office/drawing/2014/main" id="{F53EFDF1-AF8A-F9EC-3708-B2D6658A92BA}"/>
              </a:ext>
            </a:extLst>
          </p:cNvPr>
          <p:cNvPicPr>
            <a:picLocks noChangeAspect="1"/>
          </p:cNvPicPr>
          <p:nvPr/>
        </p:nvPicPr>
        <p:blipFill>
          <a:blip r:embed="rId3"/>
          <a:stretch>
            <a:fillRect/>
          </a:stretch>
        </p:blipFill>
        <p:spPr>
          <a:xfrm>
            <a:off x="25041694" y="1004044"/>
            <a:ext cx="3534581" cy="3118739"/>
          </a:xfrm>
          <a:prstGeom prst="rect">
            <a:avLst/>
          </a:prstGeom>
        </p:spPr>
      </p:pic>
      <p:cxnSp>
        <p:nvCxnSpPr>
          <p:cNvPr id="4" name="Straight Connector 3">
            <a:extLst>
              <a:ext uri="{FF2B5EF4-FFF2-40B4-BE49-F238E27FC236}">
                <a16:creationId xmlns:a16="http://schemas.microsoft.com/office/drawing/2014/main" id="{7ED2B5C9-8CC4-8B07-CBBD-363BBBD9FD05}"/>
              </a:ext>
            </a:extLst>
          </p:cNvPr>
          <p:cNvCxnSpPr/>
          <p:nvPr/>
        </p:nvCxnSpPr>
        <p:spPr>
          <a:xfrm>
            <a:off x="2567" y="5443366"/>
            <a:ext cx="28797858" cy="0"/>
          </a:xfrm>
          <a:prstGeom prst="line">
            <a:avLst/>
          </a:prstGeom>
          <a:ln w="1270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D9E83C8-F86D-E6C8-D582-537CCE4A551E}"/>
              </a:ext>
            </a:extLst>
          </p:cNvPr>
          <p:cNvCxnSpPr/>
          <p:nvPr/>
        </p:nvCxnSpPr>
        <p:spPr>
          <a:xfrm>
            <a:off x="2567" y="5319456"/>
            <a:ext cx="28797858"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C0EC7D20-1BCC-1CAE-B5A8-728FBE6A19FA}"/>
              </a:ext>
            </a:extLst>
          </p:cNvPr>
          <p:cNvCxnSpPr/>
          <p:nvPr/>
        </p:nvCxnSpPr>
        <p:spPr>
          <a:xfrm>
            <a:off x="2567" y="5214602"/>
            <a:ext cx="28797858"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563D1CC-9313-75D0-1535-D5137A13A4D4}"/>
              </a:ext>
            </a:extLst>
          </p:cNvPr>
          <p:cNvSpPr txBox="1"/>
          <p:nvPr/>
        </p:nvSpPr>
        <p:spPr>
          <a:xfrm>
            <a:off x="460181" y="5850696"/>
            <a:ext cx="27880061" cy="1938992"/>
          </a:xfrm>
          <a:prstGeom prst="rect">
            <a:avLst/>
          </a:prstGeom>
          <a:noFill/>
        </p:spPr>
        <p:txBody>
          <a:bodyPr wrap="square" rtlCol="0">
            <a:spAutoFit/>
          </a:bodyPr>
          <a:lstStyle/>
          <a:p>
            <a:pPr algn="ctr"/>
            <a:r>
              <a:rPr lang="ro-RO" sz="6000" b="1" i="0" dirty="0">
                <a:effectLst/>
                <a:latin typeface="Arial" panose="020B0604020202020204" pitchFamily="34" charset="0"/>
                <a:ea typeface="Times New Roman" panose="02020603050405020304" pitchFamily="18" charset="0"/>
                <a:cs typeface="Arial" panose="020B0604020202020204" pitchFamily="34" charset="0"/>
              </a:rPr>
              <a:t>IMPACTUL LUCRĂRII SOLULUI ÎN FÂȘII ÎNGUSTE (STRIP-TILL) ASUPRA STRUCTURII ȘI FUNCȚIILOR SOLULUI ÎN CULTURILE PRĂȘITOARE</a:t>
            </a:r>
            <a:endParaRPr lang="ro-RO" sz="6000" b="1" i="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25703B48-3D11-2DE3-1461-000344B8B702}"/>
              </a:ext>
            </a:extLst>
          </p:cNvPr>
          <p:cNvSpPr txBox="1"/>
          <p:nvPr/>
        </p:nvSpPr>
        <p:spPr>
          <a:xfrm>
            <a:off x="195315" y="8623277"/>
            <a:ext cx="28139569" cy="24378790"/>
          </a:xfrm>
          <a:prstGeom prst="rect">
            <a:avLst/>
          </a:prstGeom>
          <a:noFill/>
        </p:spPr>
        <p:txBody>
          <a:bodyPr wrap="square" rtlCol="0">
            <a:spAutoFit/>
          </a:bodyPr>
          <a:lstStyle/>
          <a:p>
            <a:r>
              <a:rPr lang="ro-RO" sz="4364" b="1" dirty="0">
                <a:latin typeface="Arial" charset="0"/>
                <a:cs typeface="Arial" charset="0"/>
              </a:rPr>
              <a:t>INTRODUCERE:</a:t>
            </a:r>
            <a:r>
              <a:rPr lang="en-US" sz="4364" b="1" dirty="0">
                <a:latin typeface="Arial" charset="0"/>
                <a:cs typeface="Arial" charset="0"/>
              </a:rPr>
              <a:t> </a:t>
            </a:r>
            <a:endParaRPr lang="ro-RO" sz="4364" b="1" dirty="0">
              <a:latin typeface="Arial" charset="0"/>
              <a:cs typeface="Arial" charset="0"/>
            </a:endParaRPr>
          </a:p>
          <a:p>
            <a:pPr algn="just"/>
            <a:r>
              <a:rPr lang="ro-RO" sz="3491" dirty="0">
                <a:latin typeface="Arial" panose="020B0604020202020204" pitchFamily="34" charset="0"/>
                <a:cs typeface="Arial" panose="020B0604020202020204" pitchFamily="34" charset="0"/>
              </a:rPr>
              <a:t>	</a:t>
            </a:r>
            <a:r>
              <a:rPr lang="ro-RO" sz="3200" dirty="0">
                <a:latin typeface="Arial" panose="020B0604020202020204" pitchFamily="34" charset="0"/>
                <a:cs typeface="Arial" panose="020B0604020202020204" pitchFamily="34" charset="0"/>
              </a:rPr>
              <a:t>Tehnologia Strip-Till este o metodă modernă de pregătire a solului pentru culturile în rânduri, caracterizată prin lucrări aplicate doar de-a lungul viitoarelor rânduri de plantare, în timp ce zonele dintre rânduri rămân nederanjate. Acest sistem creează condiții favorabile pentru răsărirea rapidă a semințelor și dezvoltarea rădăcinilor, prin îmbunătățirea porozității solului, reducerea densității aparente și facilitarea accesului la apă și nutrienți. Ca rezultat, contribuie la creșterea producțiilor, inclusiv la porumb, prin susținerea acumulării de azot și a creșterii plantelor în etapele critice.</a:t>
            </a:r>
          </a:p>
          <a:p>
            <a:pPr algn="just"/>
            <a:r>
              <a:rPr lang="ro-RO" sz="3200" dirty="0">
                <a:latin typeface="Arial" panose="020B0604020202020204" pitchFamily="34" charset="0"/>
                <a:cs typeface="Arial" panose="020B0604020202020204" pitchFamily="34" charset="0"/>
              </a:rPr>
              <a:t>	În același timp, reducerea numărului de treceri ale utilajelor duce la scăderea consumului de combustibil, iar aplicarea localizată a îngrășămintelor îmbunătățește eficiența utilizării resurselor. Prin conservarea materiei organice și menținerea structurii solului, Strip-Till îmbunătățește infiltrarea și retenția apei, reduce evaporarea și riscurile de eroziune și favorizează un microclimat al solului și o activitate biologică benefice, contribuind la fertilitatea și sustenabilitatea pe termen lung a solului.</a:t>
            </a:r>
          </a:p>
          <a:p>
            <a:pPr algn="just"/>
            <a:endParaRPr lang="ro-RO" sz="3200" dirty="0">
              <a:latin typeface="Arial" panose="020B0604020202020204" pitchFamily="34" charset="0"/>
              <a:cs typeface="Arial" panose="020B0604020202020204" pitchFamily="34" charset="0"/>
            </a:endParaRPr>
          </a:p>
          <a:p>
            <a:r>
              <a:rPr lang="ro-RO" sz="4364" b="1" dirty="0">
                <a:latin typeface="Arial" charset="0"/>
                <a:ea typeface="Arial" charset="0"/>
                <a:cs typeface="Arial" charset="0"/>
              </a:rPr>
              <a:t>MATERIAL ŞI METODE</a:t>
            </a:r>
          </a:p>
          <a:p>
            <a:r>
              <a:rPr lang="ro-RO" sz="3491" dirty="0">
                <a:latin typeface="Arial" panose="020B0604020202020204" pitchFamily="34" charset="0"/>
                <a:cs typeface="Arial" panose="020B0604020202020204" pitchFamily="34" charset="0"/>
              </a:rPr>
              <a:t>	</a:t>
            </a:r>
            <a:r>
              <a:rPr lang="ro-RO" sz="3200" dirty="0">
                <a:latin typeface="Arial" panose="020B0604020202020204" pitchFamily="34" charset="0"/>
                <a:cs typeface="Arial" panose="020B0604020202020204" pitchFamily="34" charset="0"/>
              </a:rPr>
              <a:t>Studiul a avut ca obiectiv evaluarea performanței unui utilaj Strip-Till dezvoltat de INMA București pentru culturile în rânduri. Echipamentul este alcătuit din patru secțiuni de lucru independente, dotate cu discuri și un cizel, asigurând afânarea solului, gestionarea resturilor vegetale și pregătirea patului germinativ pe rânduri, în timp ce zona dintre rânduri rămâne nederanjată.</a:t>
            </a:r>
          </a:p>
          <a:p>
            <a:r>
              <a:rPr lang="ro-RO" sz="3200" dirty="0">
                <a:latin typeface="Arial" panose="020B0604020202020204" pitchFamily="34" charset="0"/>
                <a:cs typeface="Arial" panose="020B0604020202020204" pitchFamily="34" charset="0"/>
              </a:rPr>
              <a:t>	Experimentele în câmp au fost realizate la Drăcea (județul Teleorman, România), pe o suprafață de 1 ha cu sol de tip cernoziom. Umiditatea solului la adâncimea de 10 cm a fost, în medie, de 20,2%, iar rezistența la penetrare a fost măsurată până la 30 cm adâncime. Utilajul a fost operat cu un tractor John Deere 5080M (80 CP).</a:t>
            </a:r>
          </a:p>
          <a:p>
            <a:r>
              <a:rPr lang="ro-RO" sz="3200" dirty="0">
                <a:latin typeface="Arial" panose="020B0604020202020204" pitchFamily="34" charset="0"/>
                <a:cs typeface="Arial" panose="020B0604020202020204" pitchFamily="34" charset="0"/>
              </a:rPr>
              <a:t>	Măsurătorile au fost efectuate în trei puncte de control și au inclus proprietățile solului, indicatori ai calității lucrării (adâncime și lățime), precum și parametri energetici, precum viteza de lucru, patinarea, forța de tracțiune, consumul de combustibil și capacitatea de lucru. Variabilitatea datelor a fost evaluată utilizând indicatori statistici, iar toate măsurătorile au fost repetate în condiții stabile pentru a asigura acuratețea.</a:t>
            </a:r>
          </a:p>
          <a:p>
            <a:pPr algn="just" defTabSz="690990"/>
            <a:endParaRPr lang="ro-RO" sz="3491" dirty="0">
              <a:latin typeface="Arial" panose="020B0604020202020204" pitchFamily="34" charset="0"/>
              <a:cs typeface="Arial" panose="020B0604020202020204" pitchFamily="34" charset="0"/>
            </a:endParaRPr>
          </a:p>
          <a:p>
            <a:r>
              <a:rPr lang="ro-RO" sz="3927" b="1" dirty="0">
                <a:latin typeface="Arial" charset="0"/>
                <a:ea typeface="Arial" charset="0"/>
                <a:cs typeface="Arial" charset="0"/>
              </a:rPr>
              <a:t>REZULTATE ȘI DISCUȚII</a:t>
            </a:r>
          </a:p>
          <a:p>
            <a:pPr algn="just"/>
            <a:r>
              <a:rPr lang="ro-RO" sz="3491" dirty="0">
                <a:latin typeface="Arial" panose="020B0604020202020204" pitchFamily="34" charset="0"/>
                <a:cs typeface="Arial" panose="020B0604020202020204" pitchFamily="34" charset="0"/>
              </a:rPr>
              <a:t>	</a:t>
            </a:r>
            <a:r>
              <a:rPr lang="ro-RO" sz="3200" dirty="0">
                <a:latin typeface="Arial" panose="020B0604020202020204" pitchFamily="34" charset="0"/>
                <a:cs typeface="Arial" panose="020B0604020202020204" pitchFamily="34" charset="0"/>
              </a:rPr>
              <a:t>Rezultatele experimentale obținute în condiții de câmp evidențiază performanța utilajului strip-till din punct de vedere al interacțiunii cu solul, al calității lucrării și al eficienței energetice.</a:t>
            </a:r>
          </a:p>
          <a:p>
            <a:pPr algn="just"/>
            <a:r>
              <a:rPr lang="ro-RO" sz="3200" b="1" dirty="0">
                <a:latin typeface="Arial" panose="020B0604020202020204" pitchFamily="34" charset="0"/>
                <a:cs typeface="Arial" panose="020B0604020202020204" pitchFamily="34" charset="0"/>
              </a:rPr>
              <a:t>Proprietățile fizice ale solului</a:t>
            </a:r>
          </a:p>
          <a:p>
            <a:pPr algn="just"/>
            <a:r>
              <a:rPr lang="ro-RO" sz="3200" dirty="0">
                <a:latin typeface="Arial" panose="020B0604020202020204" pitchFamily="34" charset="0"/>
                <a:cs typeface="Arial" panose="020B0604020202020204" pitchFamily="34" charset="0"/>
              </a:rPr>
              <a:t>	Rezistența la penetrare a solului a prezentat un profil stratificat pe adâncimea 0–30 cm. Valori ridicate au fost înregistrate în stratul superficial (≈1500 kPa la 5 cm), asociate cu compactarea solului cauzată de traficul mecanizat. Rezistența a scăzut în stratul 10–15 cm (702–948 kPa), indicând o zonă afânată favorabilă dezvoltării rădăcinilor și infiltrării apei, și a crescut din nou la adâncimi de 22,5–30 cm (până la 1720 kPa), sugerând prezența unui strat compactat. Umiditatea medie a solului a fost de 20,2%, reprezentând condiții aproape optime pentru lucrările solului. Adâncimea de lucru a utilajului (≈13 cm) coincide cu zona de rezistență minimă, indicând o adaptare corespunzătoare a sistemului la condițiile solului.</a:t>
            </a:r>
          </a:p>
          <a:p>
            <a:pPr algn="just"/>
            <a:r>
              <a:rPr lang="ro-RO" sz="3200" b="1" dirty="0">
                <a:latin typeface="Arial" panose="020B0604020202020204" pitchFamily="34" charset="0"/>
                <a:cs typeface="Arial" panose="020B0604020202020204" pitchFamily="34" charset="0"/>
              </a:rPr>
              <a:t>Indicatori calitativi ai lucrării</a:t>
            </a:r>
          </a:p>
          <a:p>
            <a:pPr algn="just"/>
            <a:r>
              <a:rPr lang="ro-RO" sz="3200" dirty="0">
                <a:latin typeface="Arial" panose="020B0604020202020204" pitchFamily="34" charset="0"/>
                <a:cs typeface="Arial" panose="020B0604020202020204" pitchFamily="34" charset="0"/>
              </a:rPr>
              <a:t>	Adâncimea medie de lucru a fost de 13,33 cm, cu un coeficient de variație de 1,76%, iar lățimea medie de lucru a atins 285,73 cm, cu un coeficient de variație de 2,16%. Aceste valori reduse ale variației indică o uniformitate și stabilitate ridicate ale procesului de prelucrare a solului.</a:t>
            </a:r>
          </a:p>
          <a:p>
            <a:pPr algn="just"/>
            <a:r>
              <a:rPr lang="ro-RO" sz="3200" dirty="0">
                <a:latin typeface="Arial" panose="020B0604020202020204" pitchFamily="34" charset="0"/>
                <a:cs typeface="Arial" panose="020B0604020202020204" pitchFamily="34" charset="0"/>
              </a:rPr>
              <a:t>	La nivelul secțiunilor individuale de lucru, adâncimea medie a benzii a fost de 13,33 cm, iar lățimea medie a benzii de 21,76 cm, cu coeficienți de variație de 1,22% și 1,67%. Diferențele mici între secțiuni confirmă o distribuție uniformă a lucrării pe întreaga lățime de lucru. O variabilitate ușor mai ridicată a fost observată la secțiunea 4, dar în limite acceptabile, fără a afecta performanța generală.</a:t>
            </a:r>
          </a:p>
          <a:p>
            <a:pPr algn="just"/>
            <a:r>
              <a:rPr lang="ro-RO" sz="3200" b="1" dirty="0">
                <a:latin typeface="Arial" panose="020B0604020202020204" pitchFamily="34" charset="0"/>
                <a:cs typeface="Arial" panose="020B0604020202020204" pitchFamily="34" charset="0"/>
              </a:rPr>
              <a:t>Performanța energetică</a:t>
            </a:r>
          </a:p>
          <a:p>
            <a:pPr algn="just"/>
            <a:r>
              <a:rPr lang="ro-RO" sz="3200" dirty="0">
                <a:latin typeface="Arial" panose="020B0604020202020204" pitchFamily="34" charset="0"/>
                <a:cs typeface="Arial" panose="020B0604020202020204" pitchFamily="34" charset="0"/>
              </a:rPr>
              <a:t>	Viteza efectivă de lucru a fost de 5,52 km/h, asigurând un echilibru adecvat între productivitate și calitatea lucrării. Patinarea roților a fost de 15,57%, indicând pierderi moderate de tracțiune, în limite acceptabile.</a:t>
            </a:r>
          </a:p>
          <a:p>
            <a:pPr algn="just"/>
            <a:r>
              <a:rPr lang="ro-RO" sz="3200" dirty="0">
                <a:latin typeface="Arial" panose="020B0604020202020204" pitchFamily="34" charset="0"/>
                <a:cs typeface="Arial" panose="020B0604020202020204" pitchFamily="34" charset="0"/>
              </a:rPr>
              <a:t>	Forța de tracțiune (1658 daN) și puterea de tracțiune (38 CP) confirmă compatibilitatea utilajului cu clasa de putere a tractorului. Capacitatea efectivă de lucru a fost de 1,54 ha/h, reflectând o exploatare eficientă în condiții de strip-till.</a:t>
            </a:r>
          </a:p>
          <a:p>
            <a:pPr algn="just"/>
            <a:r>
              <a:rPr lang="ro-RO" sz="3200" dirty="0">
                <a:latin typeface="Arial" panose="020B0604020202020204" pitchFamily="34" charset="0"/>
                <a:cs typeface="Arial" panose="020B0604020202020204" pitchFamily="34" charset="0"/>
              </a:rPr>
              <a:t>	Consumul de combustibil a fost de 8,6 L/h, corespunzător la 5,58 L/ha, semnificativ mai redus comparativ cu sistemele convenționale de lucrări ale solului. Această reducere se datorează în principal mobilizării parțiale a solului, specifică tehnologiei strip-till.</a:t>
            </a:r>
          </a:p>
          <a:p>
            <a:pPr algn="just"/>
            <a:r>
              <a:rPr lang="ro-RO" sz="3200" b="1" dirty="0">
                <a:latin typeface="Arial" panose="020B0604020202020204" pitchFamily="34" charset="0"/>
                <a:cs typeface="Arial" panose="020B0604020202020204" pitchFamily="34" charset="0"/>
              </a:rPr>
              <a:t>Evaluare generală</a:t>
            </a:r>
          </a:p>
          <a:p>
            <a:pPr algn="just"/>
            <a:r>
              <a:rPr lang="ro-RO" sz="3200" dirty="0">
                <a:latin typeface="Arial" panose="020B0604020202020204" pitchFamily="34" charset="0"/>
                <a:cs typeface="Arial" panose="020B0604020202020204" pitchFamily="34" charset="0"/>
              </a:rPr>
              <a:t>	Rezultatele obținute demonstrează că utilajul strip-till asigură o prelucrare uniformă a solului, o funcționare stabilă și un consum redus de energie. Sistemul prezintă o bună adaptabilitate la condițiile solului și oferă condiții favorabile pentru înființarea culturilor, susținând eficiența agronomică și economică în condiții de câmp.</a:t>
            </a:r>
          </a:p>
        </p:txBody>
      </p:sp>
      <p:sp>
        <p:nvSpPr>
          <p:cNvPr id="10" name="TextBox 9">
            <a:extLst>
              <a:ext uri="{FF2B5EF4-FFF2-40B4-BE49-F238E27FC236}">
                <a16:creationId xmlns:a16="http://schemas.microsoft.com/office/drawing/2014/main" id="{84F04C1A-047F-DC2E-2FFE-95C2EC6B6855}"/>
              </a:ext>
            </a:extLst>
          </p:cNvPr>
          <p:cNvSpPr txBox="1"/>
          <p:nvPr/>
        </p:nvSpPr>
        <p:spPr>
          <a:xfrm>
            <a:off x="321669" y="7866569"/>
            <a:ext cx="28119091" cy="696666"/>
          </a:xfrm>
          <a:prstGeom prst="rect">
            <a:avLst/>
          </a:prstGeom>
          <a:noFill/>
        </p:spPr>
        <p:txBody>
          <a:bodyPr wrap="square" rtlCol="0">
            <a:spAutoFit/>
          </a:bodyPr>
          <a:lstStyle/>
          <a:p>
            <a:pPr algn="r"/>
            <a:r>
              <a:rPr lang="en-US" sz="3927" b="1" dirty="0">
                <a:latin typeface="Arial" charset="0"/>
                <a:ea typeface="Arial" charset="0"/>
                <a:cs typeface="Arial" charset="0"/>
              </a:rPr>
              <a:t>Autor</a:t>
            </a:r>
            <a:r>
              <a:rPr lang="ro-RO" sz="3927" b="1" dirty="0">
                <a:latin typeface="Arial" charset="0"/>
                <a:ea typeface="Arial" charset="0"/>
                <a:cs typeface="Arial" charset="0"/>
              </a:rPr>
              <a:t>i: </a:t>
            </a:r>
            <a:r>
              <a:rPr lang="ro-RO" sz="3927" b="1" dirty="0">
                <a:latin typeface="Arial" charset="0"/>
                <a:cs typeface="Arial" charset="0"/>
              </a:rPr>
              <a:t>MARIN Eugen, VLĂDUȚ Nicolae-Valentin, MANEA Dragoș</a:t>
            </a:r>
            <a:endParaRPr lang="ro-RO" sz="3927" b="1" i="1" dirty="0">
              <a:latin typeface="Arial" charset="0"/>
              <a:ea typeface="Arial" charset="0"/>
              <a:cs typeface="Arial" charset="0"/>
            </a:endParaRPr>
          </a:p>
        </p:txBody>
      </p:sp>
      <p:pic>
        <p:nvPicPr>
          <p:cNvPr id="11" name="Picture 10">
            <a:extLst>
              <a:ext uri="{FF2B5EF4-FFF2-40B4-BE49-F238E27FC236}">
                <a16:creationId xmlns:a16="http://schemas.microsoft.com/office/drawing/2014/main" id="{5718DA8B-0FD9-70DF-C397-E07EEB6BA89B}"/>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4131" r="15921"/>
          <a:stretch/>
        </p:blipFill>
        <p:spPr>
          <a:xfrm>
            <a:off x="23385956" y="32537691"/>
            <a:ext cx="4948928" cy="2681142"/>
          </a:xfrm>
          <a:prstGeom prst="rect">
            <a:avLst/>
          </a:prstGeom>
        </p:spPr>
      </p:pic>
      <p:pic>
        <p:nvPicPr>
          <p:cNvPr id="13" name="Picture 12">
            <a:extLst>
              <a:ext uri="{FF2B5EF4-FFF2-40B4-BE49-F238E27FC236}">
                <a16:creationId xmlns:a16="http://schemas.microsoft.com/office/drawing/2014/main" id="{BFD530D6-D20B-1567-AB02-8301E9DA5F0C}"/>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8699" r="12349"/>
          <a:stretch/>
        </p:blipFill>
        <p:spPr bwMode="auto">
          <a:xfrm>
            <a:off x="18578945" y="32537691"/>
            <a:ext cx="4728480" cy="2737825"/>
          </a:xfrm>
          <a:prstGeom prst="rect">
            <a:avLst/>
          </a:prstGeom>
          <a:ln>
            <a:noFill/>
          </a:ln>
          <a:extLst>
            <a:ext uri="{53640926-AAD7-44D8-BBD7-CCE9431645EC}">
              <a14:shadowObscured xmlns:a14="http://schemas.microsoft.com/office/drawing/2010/main"/>
            </a:ext>
          </a:extLst>
        </p:spPr>
      </p:pic>
      <p:sp>
        <p:nvSpPr>
          <p:cNvPr id="27" name="TextBox 26">
            <a:extLst>
              <a:ext uri="{FF2B5EF4-FFF2-40B4-BE49-F238E27FC236}">
                <a16:creationId xmlns:a16="http://schemas.microsoft.com/office/drawing/2014/main" id="{B53B85DD-EAD4-270E-202B-975577D8EC0C}"/>
              </a:ext>
            </a:extLst>
          </p:cNvPr>
          <p:cNvSpPr txBox="1"/>
          <p:nvPr/>
        </p:nvSpPr>
        <p:spPr>
          <a:xfrm>
            <a:off x="18352588" y="35335558"/>
            <a:ext cx="9982296" cy="707886"/>
          </a:xfrm>
          <a:prstGeom prst="rect">
            <a:avLst/>
          </a:prstGeom>
          <a:noFill/>
        </p:spPr>
        <p:txBody>
          <a:bodyPr wrap="square">
            <a:spAutoFit/>
          </a:bodyPr>
          <a:lstStyle/>
          <a:p>
            <a:pPr algn="ctr"/>
            <a:r>
              <a:rPr lang="ro-RO" sz="2000" i="1" dirty="0">
                <a:latin typeface="Arial" panose="020B0604020202020204" pitchFamily="34" charset="0"/>
                <a:cs typeface="Arial" panose="020B0604020202020204" pitchFamily="34" charset="0"/>
              </a:rPr>
              <a:t>Determinarea indicatorilor energetici ai agregatului tractor–echipament tehnic pentru prelucrarea solului în benzi înguste</a:t>
            </a:r>
          </a:p>
        </p:txBody>
      </p:sp>
      <p:graphicFrame>
        <p:nvGraphicFramePr>
          <p:cNvPr id="28" name="Chart 27">
            <a:extLst>
              <a:ext uri="{FF2B5EF4-FFF2-40B4-BE49-F238E27FC236}">
                <a16:creationId xmlns:a16="http://schemas.microsoft.com/office/drawing/2014/main" id="{C8222602-A4A5-7BB9-F6EE-D779721E2D7F}"/>
              </a:ext>
            </a:extLst>
          </p:cNvPr>
          <p:cNvGraphicFramePr/>
          <p:nvPr>
            <p:extLst>
              <p:ext uri="{D42A27DB-BD31-4B8C-83A1-F6EECF244321}">
                <p14:modId xmlns:p14="http://schemas.microsoft.com/office/powerpoint/2010/main" val="623115295"/>
              </p:ext>
            </p:extLst>
          </p:nvPr>
        </p:nvGraphicFramePr>
        <p:xfrm>
          <a:off x="387009" y="32562158"/>
          <a:ext cx="6128091" cy="2773399"/>
        </p:xfrm>
        <a:graphic>
          <a:graphicData uri="http://schemas.openxmlformats.org/drawingml/2006/chart">
            <c:chart xmlns:c="http://schemas.openxmlformats.org/drawingml/2006/chart" xmlns:r="http://schemas.openxmlformats.org/officeDocument/2006/relationships" r:id="rId6"/>
          </a:graphicData>
        </a:graphic>
      </p:graphicFrame>
      <p:sp>
        <p:nvSpPr>
          <p:cNvPr id="29" name="TextBox 28">
            <a:extLst>
              <a:ext uri="{FF2B5EF4-FFF2-40B4-BE49-F238E27FC236}">
                <a16:creationId xmlns:a16="http://schemas.microsoft.com/office/drawing/2014/main" id="{A029D6DA-9C82-398C-8E2B-ADEDED3963BD}"/>
              </a:ext>
            </a:extLst>
          </p:cNvPr>
          <p:cNvSpPr txBox="1"/>
          <p:nvPr/>
        </p:nvSpPr>
        <p:spPr>
          <a:xfrm>
            <a:off x="387009" y="35383406"/>
            <a:ext cx="6128091" cy="707886"/>
          </a:xfrm>
          <a:prstGeom prst="rect">
            <a:avLst/>
          </a:prstGeom>
          <a:noFill/>
        </p:spPr>
        <p:txBody>
          <a:bodyPr wrap="square">
            <a:spAutoFit/>
          </a:bodyPr>
          <a:lstStyle/>
          <a:p>
            <a:pPr algn="ctr"/>
            <a:r>
              <a:rPr lang="pt-BR" sz="2000" i="1" dirty="0">
                <a:latin typeface="Arial" panose="020B0604020202020204" pitchFamily="34" charset="0"/>
                <a:cs typeface="Arial" panose="020B0604020202020204" pitchFamily="34" charset="0"/>
              </a:rPr>
              <a:t>Adâncimea de lucru a secțiunilor pe profile transversale</a:t>
            </a:r>
            <a:endParaRPr lang="ro-RO" sz="2000" i="1" dirty="0">
              <a:latin typeface="Arial" panose="020B0604020202020204" pitchFamily="34" charset="0"/>
              <a:cs typeface="Arial" panose="020B0604020202020204" pitchFamily="34" charset="0"/>
            </a:endParaRPr>
          </a:p>
        </p:txBody>
      </p:sp>
      <p:graphicFrame>
        <p:nvGraphicFramePr>
          <p:cNvPr id="30" name="Chart 29">
            <a:extLst>
              <a:ext uri="{FF2B5EF4-FFF2-40B4-BE49-F238E27FC236}">
                <a16:creationId xmlns:a16="http://schemas.microsoft.com/office/drawing/2014/main" id="{ABAD17D8-5643-B413-DC67-0F882CBAD7EA}"/>
              </a:ext>
            </a:extLst>
          </p:cNvPr>
          <p:cNvGraphicFramePr/>
          <p:nvPr>
            <p:extLst>
              <p:ext uri="{D42A27DB-BD31-4B8C-83A1-F6EECF244321}">
                <p14:modId xmlns:p14="http://schemas.microsoft.com/office/powerpoint/2010/main" val="3638946078"/>
              </p:ext>
            </p:extLst>
          </p:nvPr>
        </p:nvGraphicFramePr>
        <p:xfrm>
          <a:off x="6605631" y="32565501"/>
          <a:ext cx="6174434" cy="2770057"/>
        </p:xfrm>
        <a:graphic>
          <a:graphicData uri="http://schemas.openxmlformats.org/drawingml/2006/chart">
            <c:chart xmlns:c="http://schemas.openxmlformats.org/drawingml/2006/chart" xmlns:r="http://schemas.openxmlformats.org/officeDocument/2006/relationships" r:id="rId7"/>
          </a:graphicData>
        </a:graphic>
      </p:graphicFrame>
      <p:sp>
        <p:nvSpPr>
          <p:cNvPr id="31" name="TextBox 30">
            <a:extLst>
              <a:ext uri="{FF2B5EF4-FFF2-40B4-BE49-F238E27FC236}">
                <a16:creationId xmlns:a16="http://schemas.microsoft.com/office/drawing/2014/main" id="{706443FE-5F56-D1F1-7E82-779179266CF5}"/>
              </a:ext>
            </a:extLst>
          </p:cNvPr>
          <p:cNvSpPr txBox="1"/>
          <p:nvPr/>
        </p:nvSpPr>
        <p:spPr>
          <a:xfrm>
            <a:off x="6651974" y="35429572"/>
            <a:ext cx="6128091" cy="400110"/>
          </a:xfrm>
          <a:prstGeom prst="rect">
            <a:avLst/>
          </a:prstGeom>
          <a:noFill/>
        </p:spPr>
        <p:txBody>
          <a:bodyPr wrap="square">
            <a:spAutoFit/>
          </a:bodyPr>
          <a:lstStyle/>
          <a:p>
            <a:pPr algn="ctr"/>
            <a:r>
              <a:rPr lang="ro-RO" sz="2000" i="1" dirty="0">
                <a:latin typeface="Arial" panose="020B0604020202020204" pitchFamily="34" charset="0"/>
                <a:cs typeface="Arial" panose="020B0604020202020204" pitchFamily="34" charset="0"/>
              </a:rPr>
              <a:t>Lățimea de lucru a secțiunilor pe profile transversale</a:t>
            </a:r>
          </a:p>
        </p:txBody>
      </p:sp>
      <p:graphicFrame>
        <p:nvGraphicFramePr>
          <p:cNvPr id="32" name="Table 31">
            <a:extLst>
              <a:ext uri="{FF2B5EF4-FFF2-40B4-BE49-F238E27FC236}">
                <a16:creationId xmlns:a16="http://schemas.microsoft.com/office/drawing/2014/main" id="{00CCF38C-6ECE-BC26-AA5E-504CBE594833}"/>
              </a:ext>
            </a:extLst>
          </p:cNvPr>
          <p:cNvGraphicFramePr>
            <a:graphicFrameLocks noGrp="1"/>
          </p:cNvGraphicFramePr>
          <p:nvPr>
            <p:extLst>
              <p:ext uri="{D42A27DB-BD31-4B8C-83A1-F6EECF244321}">
                <p14:modId xmlns:p14="http://schemas.microsoft.com/office/powerpoint/2010/main" val="3186847594"/>
              </p:ext>
            </p:extLst>
          </p:nvPr>
        </p:nvGraphicFramePr>
        <p:xfrm>
          <a:off x="12925538" y="32586223"/>
          <a:ext cx="5427047" cy="2743200"/>
        </p:xfrm>
        <a:graphic>
          <a:graphicData uri="http://schemas.openxmlformats.org/drawingml/2006/table">
            <a:tbl>
              <a:tblPr firstRow="1" firstCol="1" bandRow="1">
                <a:tableStyleId>{5A111915-BE36-4E01-A7E5-04B1672EAD32}</a:tableStyleId>
              </a:tblPr>
              <a:tblGrid>
                <a:gridCol w="486045">
                  <a:extLst>
                    <a:ext uri="{9D8B030D-6E8A-4147-A177-3AD203B41FA5}">
                      <a16:colId xmlns:a16="http://schemas.microsoft.com/office/drawing/2014/main" val="1077878951"/>
                    </a:ext>
                  </a:extLst>
                </a:gridCol>
                <a:gridCol w="2599081">
                  <a:extLst>
                    <a:ext uri="{9D8B030D-6E8A-4147-A177-3AD203B41FA5}">
                      <a16:colId xmlns:a16="http://schemas.microsoft.com/office/drawing/2014/main" val="1373947570"/>
                    </a:ext>
                  </a:extLst>
                </a:gridCol>
                <a:gridCol w="939748">
                  <a:extLst>
                    <a:ext uri="{9D8B030D-6E8A-4147-A177-3AD203B41FA5}">
                      <a16:colId xmlns:a16="http://schemas.microsoft.com/office/drawing/2014/main" val="805423117"/>
                    </a:ext>
                  </a:extLst>
                </a:gridCol>
                <a:gridCol w="733462">
                  <a:extLst>
                    <a:ext uri="{9D8B030D-6E8A-4147-A177-3AD203B41FA5}">
                      <a16:colId xmlns:a16="http://schemas.microsoft.com/office/drawing/2014/main" val="3669806197"/>
                    </a:ext>
                  </a:extLst>
                </a:gridCol>
                <a:gridCol w="668711">
                  <a:extLst>
                    <a:ext uri="{9D8B030D-6E8A-4147-A177-3AD203B41FA5}">
                      <a16:colId xmlns:a16="http://schemas.microsoft.com/office/drawing/2014/main" val="97272967"/>
                    </a:ext>
                  </a:extLst>
                </a:gridCol>
              </a:tblGrid>
              <a:tr h="192384">
                <a:tc>
                  <a:txBody>
                    <a:bodyPr/>
                    <a:lstStyle/>
                    <a:p>
                      <a:pPr algn="ctr"/>
                      <a:r>
                        <a:rPr lang="ro-RO" sz="1800" b="0" dirty="0">
                          <a:solidFill>
                            <a:schemeClr val="tx1"/>
                          </a:solidFill>
                          <a:effectLst/>
                        </a:rPr>
                        <a:t>No.</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dirty="0">
                          <a:solidFill>
                            <a:schemeClr val="tx1"/>
                          </a:solidFill>
                          <a:effectLst/>
                        </a:rPr>
                        <a:t>Indicator</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Symbol</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Units</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Value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516497941"/>
                  </a:ext>
                </a:extLst>
              </a:tr>
              <a:tr h="192384">
                <a:tc>
                  <a:txBody>
                    <a:bodyPr/>
                    <a:lstStyle/>
                    <a:p>
                      <a:r>
                        <a:rPr lang="ro-RO" sz="1800" b="0">
                          <a:solidFill>
                            <a:schemeClr val="tx1"/>
                          </a:solidFill>
                          <a:effectLst/>
                        </a:rPr>
                        <a:t>1</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Effective working speed</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(v</a:t>
                      </a:r>
                      <a:r>
                        <a:rPr lang="ro-RO" sz="1800" b="0" baseline="-25000">
                          <a:solidFill>
                            <a:schemeClr val="tx1"/>
                          </a:solidFill>
                          <a:effectLst/>
                        </a:rPr>
                        <a:t>l</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km/h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5.52</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8651728"/>
                  </a:ext>
                </a:extLst>
              </a:tr>
              <a:tr h="192384">
                <a:tc>
                  <a:txBody>
                    <a:bodyPr/>
                    <a:lstStyle/>
                    <a:p>
                      <a:r>
                        <a:rPr lang="ro-RO" sz="1800" b="0">
                          <a:solidFill>
                            <a:schemeClr val="tx1"/>
                          </a:solidFill>
                          <a:effectLst/>
                        </a:rPr>
                        <a:t>2</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Driving wheel slippage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(δ)</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15.57</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616272870"/>
                  </a:ext>
                </a:extLst>
              </a:tr>
              <a:tr h="192384">
                <a:tc>
                  <a:txBody>
                    <a:bodyPr/>
                    <a:lstStyle/>
                    <a:p>
                      <a:r>
                        <a:rPr lang="ro-RO" sz="1800" b="0">
                          <a:solidFill>
                            <a:schemeClr val="tx1"/>
                          </a:solidFill>
                          <a:effectLst/>
                        </a:rPr>
                        <a:t>3</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Traction force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(F</a:t>
                      </a:r>
                      <a:r>
                        <a:rPr lang="ro-RO" sz="1800" b="0" baseline="-25000">
                          <a:solidFill>
                            <a:schemeClr val="tx1"/>
                          </a:solidFill>
                          <a:effectLst/>
                        </a:rPr>
                        <a:t>t</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daN</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1658</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109359166"/>
                  </a:ext>
                </a:extLst>
              </a:tr>
              <a:tr h="192384">
                <a:tc>
                  <a:txBody>
                    <a:bodyPr/>
                    <a:lstStyle/>
                    <a:p>
                      <a:r>
                        <a:rPr lang="ro-RO" sz="1800" b="0">
                          <a:solidFill>
                            <a:schemeClr val="tx1"/>
                          </a:solidFill>
                          <a:effectLst/>
                        </a:rPr>
                        <a:t>4</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Traction power</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(P</a:t>
                      </a:r>
                      <a:r>
                        <a:rPr lang="ro-RO" sz="1800" b="0" baseline="-25000">
                          <a:solidFill>
                            <a:schemeClr val="tx1"/>
                          </a:solidFill>
                          <a:effectLst/>
                        </a:rPr>
                        <a:t>tr</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hp</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38</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898323584"/>
                  </a:ext>
                </a:extLst>
              </a:tr>
              <a:tr h="192384">
                <a:tc>
                  <a:txBody>
                    <a:bodyPr/>
                    <a:lstStyle/>
                    <a:p>
                      <a:r>
                        <a:rPr lang="ro-RO" sz="1800" b="0">
                          <a:solidFill>
                            <a:schemeClr val="tx1"/>
                          </a:solidFill>
                          <a:effectLst/>
                        </a:rPr>
                        <a:t>5</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Effective field capacity</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(W</a:t>
                      </a:r>
                      <a:r>
                        <a:rPr lang="ro-RO" sz="1800" b="0" baseline="-25000">
                          <a:solidFill>
                            <a:schemeClr val="tx1"/>
                          </a:solidFill>
                          <a:effectLst/>
                        </a:rPr>
                        <a:t>ef</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ha/h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1.54</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993480"/>
                  </a:ext>
                </a:extLst>
              </a:tr>
              <a:tr h="192384">
                <a:tc>
                  <a:txBody>
                    <a:bodyPr/>
                    <a:lstStyle/>
                    <a:p>
                      <a:r>
                        <a:rPr lang="ro-RO" sz="1800" b="0">
                          <a:solidFill>
                            <a:schemeClr val="tx1"/>
                          </a:solidFill>
                          <a:effectLst/>
                        </a:rPr>
                        <a:t>6</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Worked area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(S)</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63493942"/>
                  </a:ext>
                </a:extLst>
              </a:tr>
              <a:tr h="192384">
                <a:tc>
                  <a:txBody>
                    <a:bodyPr/>
                    <a:lstStyle/>
                    <a:p>
                      <a:r>
                        <a:rPr lang="ro-RO" sz="1800" b="0">
                          <a:solidFill>
                            <a:schemeClr val="tx1"/>
                          </a:solidFill>
                          <a:effectLst/>
                        </a:rPr>
                        <a:t>7</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Hourly fuel consumption</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(C</a:t>
                      </a:r>
                      <a:r>
                        <a:rPr lang="ro-RO" sz="1800" b="0" baseline="-25000">
                          <a:solidFill>
                            <a:schemeClr val="tx1"/>
                          </a:solidFill>
                          <a:effectLst/>
                        </a:rPr>
                        <a:t>o</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L/h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8.6</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628577330"/>
                  </a:ext>
                </a:extLst>
              </a:tr>
              <a:tr h="192384">
                <a:tc>
                  <a:txBody>
                    <a:bodyPr/>
                    <a:lstStyle/>
                    <a:p>
                      <a:r>
                        <a:rPr lang="ro-RO" sz="1800" b="0">
                          <a:solidFill>
                            <a:schemeClr val="tx1"/>
                          </a:solidFill>
                          <a:effectLst/>
                        </a:rPr>
                        <a:t>8</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Fuel consumption per hectare</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(C</a:t>
                      </a:r>
                      <a:r>
                        <a:rPr lang="ro-RO" sz="1800" b="0" baseline="-25000">
                          <a:solidFill>
                            <a:schemeClr val="tx1"/>
                          </a:solidFill>
                          <a:effectLst/>
                        </a:rPr>
                        <a:t>ha</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L/ha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5.58</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227904961"/>
                  </a:ext>
                </a:extLst>
              </a:tr>
            </a:tbl>
          </a:graphicData>
        </a:graphic>
      </p:graphicFrame>
      <p:sp>
        <p:nvSpPr>
          <p:cNvPr id="33" name="TextBox 32">
            <a:extLst>
              <a:ext uri="{FF2B5EF4-FFF2-40B4-BE49-F238E27FC236}">
                <a16:creationId xmlns:a16="http://schemas.microsoft.com/office/drawing/2014/main" id="{9A9FD9E2-1BE8-EE41-7AC0-D7D66F601C4A}"/>
              </a:ext>
            </a:extLst>
          </p:cNvPr>
          <p:cNvSpPr txBox="1"/>
          <p:nvPr/>
        </p:nvSpPr>
        <p:spPr>
          <a:xfrm>
            <a:off x="12925538" y="35429572"/>
            <a:ext cx="5435649" cy="707886"/>
          </a:xfrm>
          <a:prstGeom prst="rect">
            <a:avLst/>
          </a:prstGeom>
          <a:noFill/>
        </p:spPr>
        <p:txBody>
          <a:bodyPr wrap="square">
            <a:spAutoFit/>
          </a:bodyPr>
          <a:lstStyle/>
          <a:p>
            <a:pPr algn="ctr"/>
            <a:r>
              <a:rPr lang="ro-RO" sz="2000" i="1" dirty="0">
                <a:latin typeface="Arial" panose="020B0604020202020204" pitchFamily="34" charset="0"/>
                <a:cs typeface="Arial" panose="020B0604020202020204" pitchFamily="34" charset="0"/>
              </a:rPr>
              <a:t>I</a:t>
            </a:r>
            <a:r>
              <a:rPr lang="it-IT" sz="2000" i="1" dirty="0">
                <a:latin typeface="Arial" panose="020B0604020202020204" pitchFamily="34" charset="0"/>
                <a:cs typeface="Arial" panose="020B0604020202020204" pitchFamily="34" charset="0"/>
              </a:rPr>
              <a:t>ndicatorii energetici ai agregatului tractor–utilaj</a:t>
            </a:r>
            <a:endParaRPr lang="ro-RO" sz="2000" i="1" dirty="0">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993B057C-91E1-97C8-49EB-467ECD506AB3}"/>
              </a:ext>
            </a:extLst>
          </p:cNvPr>
          <p:cNvSpPr txBox="1"/>
          <p:nvPr/>
        </p:nvSpPr>
        <p:spPr>
          <a:xfrm>
            <a:off x="387009" y="36103486"/>
            <a:ext cx="27953233" cy="7047635"/>
          </a:xfrm>
          <a:prstGeom prst="rect">
            <a:avLst/>
          </a:prstGeom>
          <a:noFill/>
        </p:spPr>
        <p:txBody>
          <a:bodyPr wrap="square" rtlCol="0">
            <a:spAutoFit/>
          </a:bodyPr>
          <a:lstStyle/>
          <a:p>
            <a:pPr>
              <a:spcAft>
                <a:spcPts val="600"/>
              </a:spcAft>
            </a:pPr>
            <a:r>
              <a:rPr lang="ro-RO" sz="4364" b="1" dirty="0">
                <a:latin typeface="Arial" charset="0"/>
                <a:ea typeface="Arial" charset="0"/>
                <a:cs typeface="Arial" charset="0"/>
              </a:rPr>
              <a:t>CONCLUZII</a:t>
            </a:r>
          </a:p>
          <a:p>
            <a:pPr algn="just">
              <a:lnSpc>
                <a:spcPct val="107000"/>
              </a:lnSpc>
              <a:spcAft>
                <a:spcPts val="8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1. Tehnologia strip-till s-a dovedit eficientă în condiții de câmp, asigurând atât performanțe agronomice ridicate, cât și un consum redus de energie. </a:t>
            </a:r>
            <a:endParaRPr lang="ro-RO" sz="32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2. Utilajul a realizat o prelucrare uniformă a solului (variabilitate redusă a adâncimii și lățimii) și a funcționat la o adâncime optimă de lucru, corespunzătoare condițiilor favorabile dezvoltării rădăcinilor. </a:t>
            </a:r>
            <a:endParaRPr lang="ro-RO" sz="32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3. Sistemul tractor–utilaj a demonstrat performanțe energetice bune (consum redus de combustibil de 5,58 L/ha și o capacitate de lucru de 1,54 ha/h), susținând adecvarea tehnologiei strip-till pentru sistemele de agricultură conservativă.</a:t>
            </a:r>
            <a:endParaRPr lang="ro-RO" sz="3200" dirty="0">
              <a:effectLst/>
              <a:latin typeface="Arial" panose="020B0604020202020204" pitchFamily="34" charset="0"/>
              <a:ea typeface="Calibri" panose="020F0502020204030204" pitchFamily="34" charset="0"/>
              <a:cs typeface="Arial" panose="020B0604020202020204" pitchFamily="34" charset="0"/>
            </a:endParaRPr>
          </a:p>
          <a:p>
            <a:pPr algn="just">
              <a:spcAft>
                <a:spcPts val="600"/>
              </a:spcAft>
            </a:pPr>
            <a:endParaRPr lang="ro-RO" sz="2400" b="1" dirty="0">
              <a:latin typeface="Arial" panose="020B0604020202020204" pitchFamily="34" charset="0"/>
              <a:cs typeface="Arial" panose="020B0604020202020204" pitchFamily="34" charset="0"/>
            </a:endParaRPr>
          </a:p>
          <a:p>
            <a:pPr algn="just">
              <a:spcAft>
                <a:spcPts val="600"/>
              </a:spcAft>
            </a:pPr>
            <a:r>
              <a:rPr lang="en-US" sz="4364" b="1" dirty="0">
                <a:latin typeface="Arial" charset="0"/>
                <a:cs typeface="Arial" charset="0"/>
              </a:rPr>
              <a:t>ACKNOWLEDGEMENT</a:t>
            </a:r>
            <a:endParaRPr lang="ro-RO" sz="4364" b="1" dirty="0">
              <a:latin typeface="Arial" charset="0"/>
              <a:cs typeface="Arial" charset="0"/>
            </a:endParaRPr>
          </a:p>
          <a:p>
            <a:pPr algn="just">
              <a:lnSpc>
                <a:spcPct val="107000"/>
              </a:lnSpc>
              <a:spcAft>
                <a:spcPts val="800"/>
              </a:spcAft>
            </a:pPr>
            <a:r>
              <a:rPr lang="ro-RO" sz="3200" dirty="0">
                <a:effectLst/>
                <a:latin typeface="Arial" panose="020B0604020202020204" pitchFamily="34" charset="0"/>
                <a:ea typeface="Calibri" panose="020F0502020204030204" pitchFamily="34" charset="0"/>
                <a:cs typeface="Arial" panose="020B0604020202020204" pitchFamily="34" charset="0"/>
              </a:rPr>
              <a:t>Această cercetare a fost susținută de proiectul „Înființarea și operaționalizarea unui Centru de Competență pentru Sănătatea Solului și Siguranța Alimentară – CeSoH”, Contract nr.: 760005/2022, proiect specific nr. 3, cu titlul „Sol fertil și sănătos prin practici de conservare și biologice”, Cod 2, finanțat prin PNRR-III-C9-2022 – I5 (PNRR – Planul Național de Redresare și Reziliență, C9 Sprijin pentru sectorul privat, cercetare, dezvoltare și inovare, I5 Înființarea și operaționalizarea centrelor de competență).</a:t>
            </a:r>
          </a:p>
        </p:txBody>
      </p:sp>
    </p:spTree>
    <p:extLst>
      <p:ext uri="{BB962C8B-B14F-4D97-AF65-F5344CB8AC3E}">
        <p14:creationId xmlns:p14="http://schemas.microsoft.com/office/powerpoint/2010/main" val="14782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95315" y="5147883"/>
            <a:ext cx="27880061" cy="2106731"/>
          </a:xfrm>
          <a:prstGeom prst="rect">
            <a:avLst/>
          </a:prstGeom>
          <a:noFill/>
        </p:spPr>
        <p:txBody>
          <a:bodyPr wrap="square" rtlCol="0">
            <a:spAutoFit/>
          </a:bodyPr>
          <a:lstStyle/>
          <a:p>
            <a:pPr algn="ctr"/>
            <a:r>
              <a:rPr lang="en-GB" sz="6545" b="1" dirty="0">
                <a:latin typeface="Arial" panose="020B0604020202020204" pitchFamily="34" charset="0"/>
                <a:cs typeface="Arial" panose="020B0604020202020204" pitchFamily="34" charset="0"/>
              </a:rPr>
              <a:t>IMPACT OF NARROW STRIP SOIL TILLAGE (STRIP-TILL) ON SOIL STRUCTURE AND FUNCTIONS IN ROW CROPS</a:t>
            </a:r>
            <a:endParaRPr lang="ro-RO" sz="6545" b="1" dirty="0">
              <a:latin typeface="Arial" panose="020B0604020202020204" pitchFamily="34" charset="0"/>
              <a:cs typeface="Arial" panose="020B0604020202020204" pitchFamily="34" charset="0"/>
            </a:endParaRPr>
          </a:p>
        </p:txBody>
      </p:sp>
      <p:sp>
        <p:nvSpPr>
          <p:cNvPr id="19" name="TextBox 18"/>
          <p:cNvSpPr txBox="1"/>
          <p:nvPr/>
        </p:nvSpPr>
        <p:spPr>
          <a:xfrm>
            <a:off x="339383" y="7323912"/>
            <a:ext cx="28119091" cy="696666"/>
          </a:xfrm>
          <a:prstGeom prst="rect">
            <a:avLst/>
          </a:prstGeom>
          <a:noFill/>
        </p:spPr>
        <p:txBody>
          <a:bodyPr wrap="square" rtlCol="0">
            <a:spAutoFit/>
          </a:bodyPr>
          <a:lstStyle/>
          <a:p>
            <a:pPr algn="r"/>
            <a:r>
              <a:rPr lang="en-US" sz="3927" b="1" dirty="0" err="1">
                <a:latin typeface="Arial" charset="0"/>
                <a:ea typeface="Arial" charset="0"/>
                <a:cs typeface="Arial" charset="0"/>
              </a:rPr>
              <a:t>Aut</a:t>
            </a:r>
            <a:r>
              <a:rPr lang="ro-RO" sz="3927" b="1" dirty="0">
                <a:latin typeface="Arial" charset="0"/>
                <a:ea typeface="Arial" charset="0"/>
                <a:cs typeface="Arial" charset="0"/>
              </a:rPr>
              <a:t>h</a:t>
            </a:r>
            <a:r>
              <a:rPr lang="en-US" sz="3927" b="1" dirty="0">
                <a:latin typeface="Arial" charset="0"/>
                <a:ea typeface="Arial" charset="0"/>
                <a:cs typeface="Arial" charset="0"/>
              </a:rPr>
              <a:t>or</a:t>
            </a:r>
            <a:r>
              <a:rPr lang="ro-RO" sz="3927" b="1" dirty="0">
                <a:latin typeface="Arial" charset="0"/>
                <a:ea typeface="Arial" charset="0"/>
                <a:cs typeface="Arial" charset="0"/>
              </a:rPr>
              <a:t>s: </a:t>
            </a:r>
            <a:r>
              <a:rPr lang="ro-RO" sz="3927" b="1" dirty="0">
                <a:latin typeface="Arial" charset="0"/>
                <a:cs typeface="Arial" charset="0"/>
              </a:rPr>
              <a:t>MARIN Eugen, VLĂDUȚ Nicolae-Valentin, MANEA Dragoș</a:t>
            </a:r>
            <a:endParaRPr lang="ro-RO" sz="3927" b="1" i="1" dirty="0">
              <a:latin typeface="Arial" charset="0"/>
              <a:ea typeface="Arial" charset="0"/>
              <a:cs typeface="Arial" charset="0"/>
            </a:endParaRPr>
          </a:p>
        </p:txBody>
      </p:sp>
      <p:sp>
        <p:nvSpPr>
          <p:cNvPr id="20" name="TextBox 19"/>
          <p:cNvSpPr txBox="1"/>
          <p:nvPr/>
        </p:nvSpPr>
        <p:spPr>
          <a:xfrm>
            <a:off x="195315" y="7924472"/>
            <a:ext cx="28139569" cy="24971260"/>
          </a:xfrm>
          <a:prstGeom prst="rect">
            <a:avLst/>
          </a:prstGeom>
          <a:noFill/>
        </p:spPr>
        <p:txBody>
          <a:bodyPr wrap="square" rtlCol="0">
            <a:spAutoFit/>
          </a:bodyPr>
          <a:lstStyle/>
          <a:p>
            <a:pPr>
              <a:lnSpc>
                <a:spcPct val="95000"/>
              </a:lnSpc>
            </a:pPr>
            <a:r>
              <a:rPr lang="ro-RO" sz="4364" b="1" dirty="0">
                <a:latin typeface="Arial" charset="0"/>
                <a:cs typeface="Arial" charset="0"/>
              </a:rPr>
              <a:t>INTRODUCTION:</a:t>
            </a:r>
            <a:r>
              <a:rPr lang="en-US" sz="4364" b="1" dirty="0">
                <a:latin typeface="Arial" charset="0"/>
                <a:cs typeface="Arial" charset="0"/>
              </a:rPr>
              <a:t> </a:t>
            </a:r>
            <a:endParaRPr lang="ro-RO" sz="4364" b="1" dirty="0">
              <a:latin typeface="Arial" charset="0"/>
              <a:cs typeface="Arial" charset="0"/>
            </a:endParaRP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Strip-Till technology is a modern soil preparation method for row crops, characterized by tillage applied only along future planting rows, while inter-row areas remain undisturbed. This system creates </a:t>
            </a:r>
            <a:r>
              <a:rPr lang="en-GB" sz="3491" dirty="0" err="1">
                <a:latin typeface="Arial" panose="020B0604020202020204" pitchFamily="34" charset="0"/>
                <a:cs typeface="Arial" panose="020B0604020202020204" pitchFamily="34" charset="0"/>
              </a:rPr>
              <a:t>favorable</a:t>
            </a:r>
            <a:r>
              <a:rPr lang="en-GB" sz="3491" dirty="0">
                <a:latin typeface="Arial" panose="020B0604020202020204" pitchFamily="34" charset="0"/>
                <a:cs typeface="Arial" panose="020B0604020202020204" pitchFamily="34" charset="0"/>
              </a:rPr>
              <a:t> conditions for rapid seed emergence and root development by improving soil porosity, reducing bulk density, and enhancing access to water and nutrients. As a result, it contributes to increased yields, including in maize, by supporting nitrogen accumulation and plant growth during critical stages. </a:t>
            </a: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At the same time, reduced machinery passes lower fuel consumption, while localized fertilizer application improves resource-use efficiency. By preserving organic matter and maintaining soil structure</a:t>
            </a: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Strip-Till enhances water infiltration and retention, reduces evaporation and erosion risks, and promotes a </a:t>
            </a:r>
            <a:r>
              <a:rPr lang="en-GB" sz="3491" dirty="0" err="1">
                <a:latin typeface="Arial" panose="020B0604020202020204" pitchFamily="34" charset="0"/>
                <a:cs typeface="Arial" panose="020B0604020202020204" pitchFamily="34" charset="0"/>
              </a:rPr>
              <a:t>favorable</a:t>
            </a:r>
            <a:r>
              <a:rPr lang="en-GB" sz="3491" dirty="0">
                <a:latin typeface="Arial" panose="020B0604020202020204" pitchFamily="34" charset="0"/>
                <a:cs typeface="Arial" panose="020B0604020202020204" pitchFamily="34" charset="0"/>
              </a:rPr>
              <a:t> soil microclimate and biological activity, contributing to long-term soil fertility and sustainability.</a:t>
            </a:r>
            <a:endParaRPr lang="ro-RO" sz="3491" dirty="0">
              <a:latin typeface="Arial" panose="020B0604020202020204" pitchFamily="34" charset="0"/>
              <a:cs typeface="Arial" panose="020B0604020202020204" pitchFamily="34" charset="0"/>
            </a:endParaRPr>
          </a:p>
          <a:p>
            <a:pPr algn="just" defTabSz="793166">
              <a:lnSpc>
                <a:spcPct val="95000"/>
              </a:lnSpc>
            </a:pPr>
            <a:endParaRPr lang="ro-RO" sz="3491" dirty="0">
              <a:latin typeface="Arial" panose="020B0604020202020204" pitchFamily="34" charset="0"/>
              <a:cs typeface="Arial" panose="020B0604020202020204" pitchFamily="34" charset="0"/>
            </a:endParaRPr>
          </a:p>
          <a:p>
            <a:pPr>
              <a:lnSpc>
                <a:spcPct val="95000"/>
              </a:lnSpc>
            </a:pPr>
            <a:r>
              <a:rPr lang="ro-RO" sz="4364" b="1" dirty="0">
                <a:latin typeface="Arial" charset="0"/>
                <a:ea typeface="Arial" charset="0"/>
                <a:cs typeface="Arial" charset="0"/>
              </a:rPr>
              <a:t>MATERIAL AND  METHODS</a:t>
            </a:r>
          </a:p>
          <a:p>
            <a:pPr algn="just" defTabSz="690990">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study aimed to evaluate the performance of a Strip-Till implement developed by INMA Bucharest for row crops. The equipment consists of four independent working sections equipped with discs and a chisel, ensuring soil loosening, residue management, and seedbed preparation along the rows, while leaving the inter-row area undisturbed.</a:t>
            </a:r>
          </a:p>
          <a:p>
            <a:pPr algn="just" defTabSz="690990">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Field experiments were conducted in </a:t>
            </a:r>
            <a:r>
              <a:rPr lang="en-GB" sz="3491" dirty="0" err="1">
                <a:latin typeface="Arial" panose="020B0604020202020204" pitchFamily="34" charset="0"/>
                <a:cs typeface="Arial" panose="020B0604020202020204" pitchFamily="34" charset="0"/>
              </a:rPr>
              <a:t>Drăcea</a:t>
            </a:r>
            <a:r>
              <a:rPr lang="en-GB" sz="3491" dirty="0">
                <a:latin typeface="Arial" panose="020B0604020202020204" pitchFamily="34" charset="0"/>
                <a:cs typeface="Arial" panose="020B0604020202020204" pitchFamily="34" charset="0"/>
              </a:rPr>
              <a:t> (</a:t>
            </a:r>
            <a:r>
              <a:rPr lang="en-GB" sz="3491" dirty="0" err="1">
                <a:latin typeface="Arial" panose="020B0604020202020204" pitchFamily="34" charset="0"/>
                <a:cs typeface="Arial" panose="020B0604020202020204" pitchFamily="34" charset="0"/>
              </a:rPr>
              <a:t>Teleorman</a:t>
            </a:r>
            <a:r>
              <a:rPr lang="en-GB" sz="3491" dirty="0">
                <a:latin typeface="Arial" panose="020B0604020202020204" pitchFamily="34" charset="0"/>
                <a:cs typeface="Arial" panose="020B0604020202020204" pitchFamily="34" charset="0"/>
              </a:rPr>
              <a:t> County, Romania) on a 1 ha plot with chernozem soil. Soil moisture at 10 cm depth averaged 20.2%, and penetration resistance was measured down to 30 cm. The implement was operated using a John Deere 5080M tractor (80 hp).</a:t>
            </a:r>
          </a:p>
          <a:p>
            <a:pPr algn="just" defTabSz="690990">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Measurements were performed at three control points and included soil properties, working quality indices (depth and width), and energy parameters such as working speed, slippage, traction force, fuel consumption, and field capacity. Data variability was assessed using statistical indicators, and all measurements were repeated under stable conditions to ensure accuracy.</a:t>
            </a:r>
            <a:endParaRPr lang="ro-RO" sz="3491" dirty="0">
              <a:latin typeface="Arial" panose="020B0604020202020204" pitchFamily="34" charset="0"/>
              <a:cs typeface="Arial" panose="020B0604020202020204" pitchFamily="34" charset="0"/>
            </a:endParaRPr>
          </a:p>
          <a:p>
            <a:pPr algn="just" defTabSz="690990">
              <a:lnSpc>
                <a:spcPct val="95000"/>
              </a:lnSpc>
            </a:pPr>
            <a:endParaRPr lang="ro-RO" sz="3491" dirty="0">
              <a:latin typeface="Arial" panose="020B0604020202020204" pitchFamily="34" charset="0"/>
              <a:cs typeface="Arial" panose="020B0604020202020204" pitchFamily="34" charset="0"/>
            </a:endParaRPr>
          </a:p>
          <a:p>
            <a:pPr>
              <a:lnSpc>
                <a:spcPct val="95000"/>
              </a:lnSpc>
            </a:pPr>
            <a:r>
              <a:rPr lang="ro-RO" sz="4364" b="1" dirty="0">
                <a:latin typeface="Arial" charset="0"/>
                <a:cs typeface="Arial" charset="0"/>
              </a:rPr>
              <a:t>RESULTS AND DISCUSSIONS </a:t>
            </a: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experimental results obtained under field conditions highlight the performance of the strip-till equipment in terms of soil interaction, working quality, and energy efficiency.</a:t>
            </a:r>
          </a:p>
          <a:p>
            <a:pPr algn="just" defTabSz="793166">
              <a:lnSpc>
                <a:spcPct val="95000"/>
              </a:lnSpc>
            </a:pPr>
            <a:r>
              <a:rPr lang="en-GB" sz="3491" b="1" dirty="0">
                <a:latin typeface="Arial" panose="020B0604020202020204" pitchFamily="34" charset="0"/>
                <a:cs typeface="Arial" panose="020B0604020202020204" pitchFamily="34" charset="0"/>
              </a:rPr>
              <a:t>Soil physical properties</a:t>
            </a:r>
            <a:endParaRPr lang="en-GB" sz="3491" dirty="0">
              <a:latin typeface="Arial" panose="020B0604020202020204" pitchFamily="34" charset="0"/>
              <a:cs typeface="Arial" panose="020B0604020202020204" pitchFamily="34" charset="0"/>
            </a:endParaRP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Soil penetration resistance showed a stratified profile along the 0–30 cm depth. High values were recorded in the surface layer (≈1500 kPa at 5 cm), associated with soil compaction caused by mechanized traffic. Resistance decreased in the 10–15 cm layer (702–948 kPa), indicating a loosened zone </a:t>
            </a:r>
            <a:r>
              <a:rPr lang="en-GB" sz="3491" dirty="0" err="1">
                <a:latin typeface="Arial" panose="020B0604020202020204" pitchFamily="34" charset="0"/>
                <a:cs typeface="Arial" panose="020B0604020202020204" pitchFamily="34" charset="0"/>
              </a:rPr>
              <a:t>favorable</a:t>
            </a:r>
            <a:r>
              <a:rPr lang="en-GB" sz="3491" dirty="0">
                <a:latin typeface="Arial" panose="020B0604020202020204" pitchFamily="34" charset="0"/>
                <a:cs typeface="Arial" panose="020B0604020202020204" pitchFamily="34" charset="0"/>
              </a:rPr>
              <a:t> for root development and water infiltration, and increased again at depths of 22.5–30 cm (up to 1720 kPa), suggesting the presence of a compacted layer.</a:t>
            </a: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average soil moisture was 20.2%, representing near-optimal conditions for soil tillage operations. The working depth of the equipment (≈13 cm) coincides with the zone of minimum resistance, indicating appropriate adaptation of the system to soil conditions.</a:t>
            </a:r>
          </a:p>
          <a:p>
            <a:pPr algn="just" defTabSz="793166">
              <a:lnSpc>
                <a:spcPct val="95000"/>
              </a:lnSpc>
            </a:pPr>
            <a:r>
              <a:rPr lang="en-GB" sz="3491" b="1" dirty="0">
                <a:latin typeface="Arial" panose="020B0604020202020204" pitchFamily="34" charset="0"/>
                <a:cs typeface="Arial" panose="020B0604020202020204" pitchFamily="34" charset="0"/>
              </a:rPr>
              <a:t>Qualitative working indices</a:t>
            </a:r>
            <a:endParaRPr lang="en-GB" sz="3491" dirty="0">
              <a:latin typeface="Arial" panose="020B0604020202020204" pitchFamily="34" charset="0"/>
              <a:cs typeface="Arial" panose="020B0604020202020204" pitchFamily="34" charset="0"/>
            </a:endParaRP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mean working depth was 13.33 cm, with a coefficient of variation of 1.76%, while the mean working width reached 285.73 cm, with a coefficient of variation of 2.16%. These low variability values indicate high uniformity and stability of the soil tillage process.</a:t>
            </a: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At the level of individual working sections, the mean strip depth was 13.33 cm and the average strip width was 21.76 cm, with coefficients of variation of 1.22% and 1.67%, respectively. The small differences between sections confirm a uniform distribution of soil processing across the entire working width. Slightly higher variability was observed in section 4, but within acceptable limits, without affecting overall performance.</a:t>
            </a:r>
          </a:p>
          <a:p>
            <a:pPr algn="just" defTabSz="793166">
              <a:lnSpc>
                <a:spcPct val="95000"/>
              </a:lnSpc>
            </a:pPr>
            <a:r>
              <a:rPr lang="en-GB" sz="3491" b="1" dirty="0">
                <a:latin typeface="Arial" panose="020B0604020202020204" pitchFamily="34" charset="0"/>
                <a:cs typeface="Arial" panose="020B0604020202020204" pitchFamily="34" charset="0"/>
              </a:rPr>
              <a:t>Energy performance</a:t>
            </a:r>
            <a:endParaRPr lang="en-GB" sz="3491" dirty="0">
              <a:latin typeface="Arial" panose="020B0604020202020204" pitchFamily="34" charset="0"/>
              <a:cs typeface="Arial" panose="020B0604020202020204" pitchFamily="34" charset="0"/>
            </a:endParaRP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effective working speed was 5.52 km/h, ensuring a suitable balance between productivity and work quality. Wheel slippage reached 15.57%, indicating moderate traction losses within acceptable limits.</a:t>
            </a: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traction force (1658 </a:t>
            </a:r>
            <a:r>
              <a:rPr lang="en-GB" sz="3491" dirty="0" err="1">
                <a:latin typeface="Arial" panose="020B0604020202020204" pitchFamily="34" charset="0"/>
                <a:cs typeface="Arial" panose="020B0604020202020204" pitchFamily="34" charset="0"/>
              </a:rPr>
              <a:t>daN</a:t>
            </a:r>
            <a:r>
              <a:rPr lang="en-GB" sz="3491" dirty="0">
                <a:latin typeface="Arial" panose="020B0604020202020204" pitchFamily="34" charset="0"/>
                <a:cs typeface="Arial" panose="020B0604020202020204" pitchFamily="34" charset="0"/>
              </a:rPr>
              <a:t>) and traction power (38 hp) confirm the compatibility of the implement with the tractor power class. The effective field capacity was 1.54 ha/h, reflecting efficient operation under strip-till conditions.</a:t>
            </a: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Fuel consumption was 8.6 L/h, corresponding to 5.58 L/ha, which is significantly lower compared to conventional tillage systems. This reduction is mainly due to the partial soil disturbance specific to strip-till technology.</a:t>
            </a:r>
          </a:p>
          <a:p>
            <a:pPr algn="just" defTabSz="793166">
              <a:lnSpc>
                <a:spcPct val="95000"/>
              </a:lnSpc>
            </a:pPr>
            <a:r>
              <a:rPr lang="en-GB" sz="3491" b="1" dirty="0">
                <a:latin typeface="Arial" panose="020B0604020202020204" pitchFamily="34" charset="0"/>
                <a:cs typeface="Arial" panose="020B0604020202020204" pitchFamily="34" charset="0"/>
              </a:rPr>
              <a:t>Overall assessment</a:t>
            </a:r>
            <a:endParaRPr lang="en-GB" sz="3491" dirty="0">
              <a:latin typeface="Arial" panose="020B0604020202020204" pitchFamily="34" charset="0"/>
              <a:cs typeface="Arial" panose="020B0604020202020204" pitchFamily="34" charset="0"/>
            </a:endParaRPr>
          </a:p>
          <a:p>
            <a:pPr algn="just" defTabSz="793166">
              <a:lnSpc>
                <a:spcPct val="95000"/>
              </a:lnSpc>
            </a:pPr>
            <a:r>
              <a:rPr lang="ro-RO" sz="3491" dirty="0">
                <a:latin typeface="Arial" panose="020B0604020202020204" pitchFamily="34" charset="0"/>
                <a:cs typeface="Arial" panose="020B0604020202020204" pitchFamily="34" charset="0"/>
              </a:rPr>
              <a:t>	</a:t>
            </a:r>
            <a:r>
              <a:rPr lang="en-GB" sz="3491" dirty="0">
                <a:latin typeface="Arial" panose="020B0604020202020204" pitchFamily="34" charset="0"/>
                <a:cs typeface="Arial" panose="020B0604020202020204" pitchFamily="34" charset="0"/>
              </a:rPr>
              <a:t>The obtained results demonstrate that the strip-till equipment ensures uniform soil processing, stable operation, and reduced energy consumption. The system shows good adaptability to soil conditions and provides </a:t>
            </a:r>
            <a:r>
              <a:rPr lang="en-GB" sz="3491" dirty="0" err="1">
                <a:latin typeface="Arial" panose="020B0604020202020204" pitchFamily="34" charset="0"/>
                <a:cs typeface="Arial" panose="020B0604020202020204" pitchFamily="34" charset="0"/>
              </a:rPr>
              <a:t>favorable</a:t>
            </a:r>
            <a:r>
              <a:rPr lang="en-GB" sz="3491" dirty="0">
                <a:latin typeface="Arial" panose="020B0604020202020204" pitchFamily="34" charset="0"/>
                <a:cs typeface="Arial" panose="020B0604020202020204" pitchFamily="34" charset="0"/>
              </a:rPr>
              <a:t> conditions for crop establishment, supporting its agronomic and economic efficiency under field conditions.</a:t>
            </a:r>
          </a:p>
        </p:txBody>
      </p:sp>
      <p:sp>
        <p:nvSpPr>
          <p:cNvPr id="23" name="TextBox 22"/>
          <p:cNvSpPr txBox="1"/>
          <p:nvPr/>
        </p:nvSpPr>
        <p:spPr>
          <a:xfrm>
            <a:off x="527025" y="36321033"/>
            <a:ext cx="27548351" cy="6821611"/>
          </a:xfrm>
          <a:prstGeom prst="rect">
            <a:avLst/>
          </a:prstGeom>
          <a:noFill/>
        </p:spPr>
        <p:txBody>
          <a:bodyPr wrap="square" rtlCol="0">
            <a:spAutoFit/>
          </a:bodyPr>
          <a:lstStyle/>
          <a:p>
            <a:pPr>
              <a:spcAft>
                <a:spcPts val="600"/>
              </a:spcAft>
            </a:pPr>
            <a:r>
              <a:rPr lang="ro-RO" sz="4364" b="1" dirty="0">
                <a:latin typeface="Arial" charset="0"/>
                <a:ea typeface="Arial" charset="0"/>
                <a:cs typeface="Arial" charset="0"/>
              </a:rPr>
              <a:t>CONCLUSIONS</a:t>
            </a:r>
          </a:p>
          <a:p>
            <a:pPr algn="just">
              <a:spcAft>
                <a:spcPts val="6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1.  Strip-till technology proved efficient under field conditions, ensuring both high agronomic performance and reduced energy consumption. </a:t>
            </a:r>
            <a:endParaRPr lang="ro-RO" sz="3200" dirty="0">
              <a:effectLst/>
              <a:latin typeface="Arial" panose="020B0604020202020204" pitchFamily="34" charset="0"/>
              <a:ea typeface="Calibri" panose="020F0502020204030204" pitchFamily="34" charset="0"/>
              <a:cs typeface="Arial" panose="020B0604020202020204" pitchFamily="34" charset="0"/>
            </a:endParaRPr>
          </a:p>
          <a:p>
            <a:pPr algn="just">
              <a:spcAft>
                <a:spcPts val="6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2. The equipment provided uniform soil processing (low variability of depth and width) and operated at an optimal working depth corresponding to favorable soil conditions for root development. </a:t>
            </a:r>
            <a:endParaRPr lang="ro-RO" sz="3200" dirty="0">
              <a:effectLst/>
              <a:latin typeface="Arial" panose="020B0604020202020204" pitchFamily="34" charset="0"/>
              <a:ea typeface="Calibri" panose="020F0502020204030204" pitchFamily="34" charset="0"/>
              <a:cs typeface="Arial" panose="020B0604020202020204" pitchFamily="34" charset="0"/>
            </a:endParaRPr>
          </a:p>
          <a:p>
            <a:pPr algn="just">
              <a:spcAft>
                <a:spcPts val="6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3. The tractor–implement system showed good energy performance (low fuel consumption of 5.58 L/ha and 1.54 ha/h field capacity), supporting the suitability of strip-till for conservation agriculture systems.</a:t>
            </a:r>
          </a:p>
          <a:p>
            <a:pPr algn="just">
              <a:spcAft>
                <a:spcPts val="600"/>
              </a:spcAft>
            </a:pPr>
            <a:endParaRPr lang="ro-RO" sz="3200" b="1" dirty="0">
              <a:latin typeface="Arial" panose="020B0604020202020204" pitchFamily="34" charset="0"/>
              <a:cs typeface="Arial" panose="020B0604020202020204" pitchFamily="34" charset="0"/>
            </a:endParaRPr>
          </a:p>
          <a:p>
            <a:pPr algn="just">
              <a:spcAft>
                <a:spcPts val="600"/>
              </a:spcAft>
            </a:pPr>
            <a:r>
              <a:rPr lang="en-US" sz="4364" b="1" dirty="0">
                <a:latin typeface="Arial" charset="0"/>
                <a:cs typeface="Arial" charset="0"/>
              </a:rPr>
              <a:t>ACKNOWLEDGEMENT</a:t>
            </a:r>
            <a:endParaRPr lang="ro-RO" sz="4364" b="1" dirty="0">
              <a:latin typeface="Arial" charset="0"/>
              <a:cs typeface="Arial" charset="0"/>
            </a:endParaRPr>
          </a:p>
          <a:p>
            <a:pPr algn="just">
              <a:spcAft>
                <a:spcPts val="600"/>
              </a:spcAft>
            </a:pPr>
            <a:r>
              <a:rPr lang="ro-RO" sz="3200" dirty="0">
                <a:effectLst/>
                <a:latin typeface="Arial" panose="020B0604020202020204" pitchFamily="34" charset="0"/>
                <a:ea typeface="Times New Roman" panose="02020603050405020304" pitchFamily="18" charset="0"/>
                <a:cs typeface="Arial" panose="020B0604020202020204" pitchFamily="34" charset="0"/>
              </a:rPr>
              <a:t>This research was supported by the project Establishment and operationalization of a Competence Center for Soil Health and Food Safety – CeSoH, Contract no.: 760005/2022, specific project no.3, with the title: Fertile and healthy soil through conservation and biological practices, Code 2, financed through PNRR-III-C9-2022 – I5 (PNRR-National Recovery and Resilience Plan, C9 Support for the private sector, research, development and innovation, I5 Establishment operationalization of Competence Centers).</a:t>
            </a:r>
            <a:endParaRPr lang="ro-RO" sz="3200" b="1" noProof="1">
              <a:latin typeface="Arial" panose="020B0604020202020204" pitchFamily="34" charset="0"/>
              <a:cs typeface="Arial" panose="020B0604020202020204" pitchFamily="34" charset="0"/>
            </a:endParaRPr>
          </a:p>
        </p:txBody>
      </p:sp>
      <p:sp>
        <p:nvSpPr>
          <p:cNvPr id="12" name="TextBox 11"/>
          <p:cNvSpPr txBox="1"/>
          <p:nvPr/>
        </p:nvSpPr>
        <p:spPr>
          <a:xfrm>
            <a:off x="2154299" y="284845"/>
            <a:ext cx="23940894" cy="4121128"/>
          </a:xfrm>
          <a:prstGeom prst="rect">
            <a:avLst/>
          </a:prstGeom>
          <a:noFill/>
        </p:spPr>
        <p:txBody>
          <a:bodyPr wrap="square" rtlCol="0">
            <a:spAutoFit/>
          </a:bodyPr>
          <a:lstStyle/>
          <a:p>
            <a:pPr algn="ctr"/>
            <a:r>
              <a:rPr lang="en-US" sz="6545" b="1" dirty="0">
                <a:latin typeface="Arial Black" panose="020B0A04020102020204" pitchFamily="34" charset="0"/>
              </a:rPr>
              <a:t>The 5th Edition of the Annual Conference</a:t>
            </a:r>
          </a:p>
          <a:p>
            <a:pPr algn="ctr"/>
            <a:r>
              <a:rPr lang="en-US" sz="6545" b="1" dirty="0">
                <a:latin typeface="Arial Black" panose="020B0A04020102020204" pitchFamily="34" charset="0"/>
              </a:rPr>
              <a:t>“Romanian agricultural and forestry research: achievements and </a:t>
            </a:r>
            <a:r>
              <a:rPr lang="en-US" sz="6545" b="1" dirty="0" err="1">
                <a:latin typeface="Arial Black" panose="020B0A04020102020204" pitchFamily="34" charset="0"/>
              </a:rPr>
              <a:t>prospectives</a:t>
            </a:r>
            <a:r>
              <a:rPr lang="en-US" sz="6545" b="1" dirty="0">
                <a:latin typeface="Arial Black" panose="020B0A04020102020204" pitchFamily="34" charset="0"/>
              </a:rPr>
              <a:t>” </a:t>
            </a:r>
            <a:endParaRPr lang="ro-RO" sz="6545" b="1" dirty="0">
              <a:latin typeface="Arial Black" panose="020B0A04020102020204" pitchFamily="34" charset="0"/>
            </a:endParaRPr>
          </a:p>
          <a:p>
            <a:pPr algn="ctr"/>
            <a:r>
              <a:rPr lang="en-US" sz="6545" b="1" dirty="0">
                <a:latin typeface="Arial Black" panose="020B0A04020102020204" pitchFamily="34" charset="0"/>
              </a:rPr>
              <a:t>May 28, 2026</a:t>
            </a:r>
          </a:p>
        </p:txBody>
      </p:sp>
      <p:pic>
        <p:nvPicPr>
          <p:cNvPr id="26" name="Picture 25"/>
          <p:cNvPicPr/>
          <p:nvPr/>
        </p:nvPicPr>
        <p:blipFill>
          <a:blip r:embed="rId2">
            <a:extLst>
              <a:ext uri="{28A0092B-C50C-407E-A947-70E740481C1C}">
                <a14:useLocalDpi xmlns:a14="http://schemas.microsoft.com/office/drawing/2010/main" val="0"/>
              </a:ext>
            </a:extLst>
          </a:blip>
          <a:srcRect/>
          <a:stretch>
            <a:fillRect/>
          </a:stretch>
        </p:blipFill>
        <p:spPr bwMode="auto">
          <a:xfrm>
            <a:off x="294325" y="186393"/>
            <a:ext cx="3169017" cy="4389131"/>
          </a:xfrm>
          <a:prstGeom prst="rect">
            <a:avLst/>
          </a:prstGeom>
          <a:noFill/>
        </p:spPr>
      </p:pic>
      <p:pic>
        <p:nvPicPr>
          <p:cNvPr id="2" name="Picture 1">
            <a:extLst>
              <a:ext uri="{FF2B5EF4-FFF2-40B4-BE49-F238E27FC236}">
                <a16:creationId xmlns:a16="http://schemas.microsoft.com/office/drawing/2014/main" id="{24282596-8A11-3D39-9221-21301C4BC992}"/>
              </a:ext>
            </a:extLst>
          </p:cNvPr>
          <p:cNvPicPr>
            <a:picLocks noChangeAspect="1"/>
          </p:cNvPicPr>
          <p:nvPr/>
        </p:nvPicPr>
        <p:blipFill>
          <a:blip r:embed="rId3"/>
          <a:stretch>
            <a:fillRect/>
          </a:stretch>
        </p:blipFill>
        <p:spPr>
          <a:xfrm>
            <a:off x="24878834" y="559605"/>
            <a:ext cx="3534581" cy="3118739"/>
          </a:xfrm>
          <a:prstGeom prst="rect">
            <a:avLst/>
          </a:prstGeom>
        </p:spPr>
      </p:pic>
      <p:pic>
        <p:nvPicPr>
          <p:cNvPr id="6" name="Picture 5">
            <a:extLst>
              <a:ext uri="{FF2B5EF4-FFF2-40B4-BE49-F238E27FC236}">
                <a16:creationId xmlns:a16="http://schemas.microsoft.com/office/drawing/2014/main" id="{029C9C63-6CC0-8811-F2F6-1005240C5C49}"/>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4131" r="15921"/>
          <a:stretch/>
        </p:blipFill>
        <p:spPr>
          <a:xfrm>
            <a:off x="23385956" y="32789151"/>
            <a:ext cx="4948928" cy="2681142"/>
          </a:xfrm>
          <a:prstGeom prst="rect">
            <a:avLst/>
          </a:prstGeom>
        </p:spPr>
      </p:pic>
      <p:pic>
        <p:nvPicPr>
          <p:cNvPr id="7" name="Picture 6">
            <a:extLst>
              <a:ext uri="{FF2B5EF4-FFF2-40B4-BE49-F238E27FC236}">
                <a16:creationId xmlns:a16="http://schemas.microsoft.com/office/drawing/2014/main" id="{D4DADE12-BCCC-AEC3-C317-B47D773586D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t="8699" r="12349"/>
          <a:stretch/>
        </p:blipFill>
        <p:spPr bwMode="auto">
          <a:xfrm>
            <a:off x="18578945" y="32789151"/>
            <a:ext cx="4728480" cy="2737825"/>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E0E82A70-376E-BA6C-06A5-F697AD3A9F53}"/>
              </a:ext>
            </a:extLst>
          </p:cNvPr>
          <p:cNvSpPr txBox="1"/>
          <p:nvPr/>
        </p:nvSpPr>
        <p:spPr>
          <a:xfrm>
            <a:off x="18352588" y="35587018"/>
            <a:ext cx="9982296" cy="707886"/>
          </a:xfrm>
          <a:prstGeom prst="rect">
            <a:avLst/>
          </a:prstGeom>
          <a:noFill/>
        </p:spPr>
        <p:txBody>
          <a:bodyPr wrap="square">
            <a:spAutoFit/>
          </a:bodyPr>
          <a:lstStyle/>
          <a:p>
            <a:pPr algn="ctr"/>
            <a:r>
              <a:rPr lang="ro-RO" sz="2000" i="1" dirty="0">
                <a:effectLst/>
                <a:latin typeface="Arial" panose="020B0604020202020204" pitchFamily="34" charset="0"/>
                <a:ea typeface="Times New Roman" panose="02020603050405020304" pitchFamily="18" charset="0"/>
                <a:cs typeface="Arial" panose="020B0604020202020204" pitchFamily="34" charset="0"/>
              </a:rPr>
              <a:t>Determination of the energy indices of the tractor–technical equipment aggregate for soil processing in narrow strips</a:t>
            </a:r>
            <a:endParaRPr lang="ro-RO" sz="2000" dirty="0">
              <a:latin typeface="Arial" panose="020B0604020202020204" pitchFamily="34" charset="0"/>
              <a:cs typeface="Arial" panose="020B0604020202020204" pitchFamily="34" charset="0"/>
            </a:endParaRPr>
          </a:p>
        </p:txBody>
      </p:sp>
      <p:graphicFrame>
        <p:nvGraphicFramePr>
          <p:cNvPr id="10" name="Chart 9">
            <a:extLst>
              <a:ext uri="{FF2B5EF4-FFF2-40B4-BE49-F238E27FC236}">
                <a16:creationId xmlns:a16="http://schemas.microsoft.com/office/drawing/2014/main" id="{E1A62FBC-A9D2-E562-42D2-34FC9BA40312}"/>
              </a:ext>
            </a:extLst>
          </p:cNvPr>
          <p:cNvGraphicFramePr/>
          <p:nvPr>
            <p:extLst/>
          </p:nvPr>
        </p:nvGraphicFramePr>
        <p:xfrm>
          <a:off x="387009" y="32813618"/>
          <a:ext cx="6128091" cy="2773399"/>
        </p:xfrm>
        <a:graphic>
          <a:graphicData uri="http://schemas.openxmlformats.org/drawingml/2006/chart">
            <c:chart xmlns:c="http://schemas.openxmlformats.org/drawingml/2006/chart" xmlns:r="http://schemas.openxmlformats.org/officeDocument/2006/relationships" r:id="rId6"/>
          </a:graphicData>
        </a:graphic>
      </p:graphicFrame>
      <p:sp>
        <p:nvSpPr>
          <p:cNvPr id="13" name="TextBox 12">
            <a:extLst>
              <a:ext uri="{FF2B5EF4-FFF2-40B4-BE49-F238E27FC236}">
                <a16:creationId xmlns:a16="http://schemas.microsoft.com/office/drawing/2014/main" id="{6826974B-4EAC-5D0F-B558-26A44F82E608}"/>
              </a:ext>
            </a:extLst>
          </p:cNvPr>
          <p:cNvSpPr txBox="1"/>
          <p:nvPr/>
        </p:nvSpPr>
        <p:spPr>
          <a:xfrm>
            <a:off x="387009" y="35634866"/>
            <a:ext cx="6128091" cy="400110"/>
          </a:xfrm>
          <a:prstGeom prst="rect">
            <a:avLst/>
          </a:prstGeom>
          <a:noFill/>
        </p:spPr>
        <p:txBody>
          <a:bodyPr wrap="square">
            <a:spAutoFit/>
          </a:bodyPr>
          <a:lstStyle/>
          <a:p>
            <a:pPr algn="ctr"/>
            <a:r>
              <a:rPr lang="ro-RO" sz="2000" b="0" i="1" dirty="0">
                <a:effectLst/>
                <a:latin typeface="Arial" panose="020B0604020202020204" pitchFamily="34" charset="0"/>
                <a:ea typeface="Times New Roman" panose="02020603050405020304" pitchFamily="18" charset="0"/>
                <a:cs typeface="Arial" panose="020B0604020202020204" pitchFamily="34" charset="0"/>
              </a:rPr>
              <a:t>Working depth of the sections on transverse profiles</a:t>
            </a:r>
            <a:endParaRPr lang="ro-RO" sz="2000" dirty="0">
              <a:latin typeface="Arial" panose="020B0604020202020204" pitchFamily="34" charset="0"/>
              <a:cs typeface="Arial" panose="020B0604020202020204" pitchFamily="34" charset="0"/>
            </a:endParaRPr>
          </a:p>
        </p:txBody>
      </p:sp>
      <p:graphicFrame>
        <p:nvGraphicFramePr>
          <p:cNvPr id="27" name="Chart 26">
            <a:extLst>
              <a:ext uri="{FF2B5EF4-FFF2-40B4-BE49-F238E27FC236}">
                <a16:creationId xmlns:a16="http://schemas.microsoft.com/office/drawing/2014/main" id="{993A9997-D870-888F-0A41-74D06E7A80B2}"/>
              </a:ext>
            </a:extLst>
          </p:cNvPr>
          <p:cNvGraphicFramePr/>
          <p:nvPr>
            <p:extLst/>
          </p:nvPr>
        </p:nvGraphicFramePr>
        <p:xfrm>
          <a:off x="6605631" y="32816961"/>
          <a:ext cx="6174434" cy="2770057"/>
        </p:xfrm>
        <a:graphic>
          <a:graphicData uri="http://schemas.openxmlformats.org/drawingml/2006/chart">
            <c:chart xmlns:c="http://schemas.openxmlformats.org/drawingml/2006/chart" xmlns:r="http://schemas.openxmlformats.org/officeDocument/2006/relationships" r:id="rId7"/>
          </a:graphicData>
        </a:graphic>
      </p:graphicFrame>
      <p:sp>
        <p:nvSpPr>
          <p:cNvPr id="29" name="TextBox 28">
            <a:extLst>
              <a:ext uri="{FF2B5EF4-FFF2-40B4-BE49-F238E27FC236}">
                <a16:creationId xmlns:a16="http://schemas.microsoft.com/office/drawing/2014/main" id="{97359EE0-C4CE-EAA7-5B90-1D6D56219BAD}"/>
              </a:ext>
            </a:extLst>
          </p:cNvPr>
          <p:cNvSpPr txBox="1"/>
          <p:nvPr/>
        </p:nvSpPr>
        <p:spPr>
          <a:xfrm>
            <a:off x="6651974" y="35681032"/>
            <a:ext cx="6128091" cy="400110"/>
          </a:xfrm>
          <a:prstGeom prst="rect">
            <a:avLst/>
          </a:prstGeom>
          <a:noFill/>
        </p:spPr>
        <p:txBody>
          <a:bodyPr wrap="square">
            <a:spAutoFit/>
          </a:bodyPr>
          <a:lstStyle/>
          <a:p>
            <a:pPr algn="ctr"/>
            <a:r>
              <a:rPr lang="ro-RO" sz="2000" i="1" dirty="0">
                <a:effectLst/>
                <a:latin typeface="Arial" panose="020B0604020202020204" pitchFamily="34" charset="0"/>
                <a:ea typeface="Times New Roman" panose="02020603050405020304" pitchFamily="18" charset="0"/>
                <a:cs typeface="Arial" panose="020B0604020202020204" pitchFamily="34" charset="0"/>
              </a:rPr>
              <a:t>Working width of the sections on transverse profiles</a:t>
            </a:r>
            <a:endParaRPr lang="ro-RO" sz="2000" dirty="0">
              <a:latin typeface="Arial" panose="020B0604020202020204" pitchFamily="34" charset="0"/>
              <a:cs typeface="Arial" panose="020B0604020202020204" pitchFamily="34" charset="0"/>
            </a:endParaRPr>
          </a:p>
        </p:txBody>
      </p:sp>
      <p:graphicFrame>
        <p:nvGraphicFramePr>
          <p:cNvPr id="33" name="Table 32">
            <a:extLst>
              <a:ext uri="{FF2B5EF4-FFF2-40B4-BE49-F238E27FC236}">
                <a16:creationId xmlns:a16="http://schemas.microsoft.com/office/drawing/2014/main" id="{F23EB63D-AE4A-0D38-84EE-AB8D84575BAF}"/>
              </a:ext>
            </a:extLst>
          </p:cNvPr>
          <p:cNvGraphicFramePr>
            <a:graphicFrameLocks noGrp="1"/>
          </p:cNvGraphicFramePr>
          <p:nvPr>
            <p:extLst/>
          </p:nvPr>
        </p:nvGraphicFramePr>
        <p:xfrm>
          <a:off x="12925538" y="32837683"/>
          <a:ext cx="5427047" cy="2743200"/>
        </p:xfrm>
        <a:graphic>
          <a:graphicData uri="http://schemas.openxmlformats.org/drawingml/2006/table">
            <a:tbl>
              <a:tblPr firstRow="1" firstCol="1" bandRow="1">
                <a:tableStyleId>{5A111915-BE36-4E01-A7E5-04B1672EAD32}</a:tableStyleId>
              </a:tblPr>
              <a:tblGrid>
                <a:gridCol w="486045">
                  <a:extLst>
                    <a:ext uri="{9D8B030D-6E8A-4147-A177-3AD203B41FA5}">
                      <a16:colId xmlns:a16="http://schemas.microsoft.com/office/drawing/2014/main" val="1077878951"/>
                    </a:ext>
                  </a:extLst>
                </a:gridCol>
                <a:gridCol w="2599081">
                  <a:extLst>
                    <a:ext uri="{9D8B030D-6E8A-4147-A177-3AD203B41FA5}">
                      <a16:colId xmlns:a16="http://schemas.microsoft.com/office/drawing/2014/main" val="1373947570"/>
                    </a:ext>
                  </a:extLst>
                </a:gridCol>
                <a:gridCol w="939748">
                  <a:extLst>
                    <a:ext uri="{9D8B030D-6E8A-4147-A177-3AD203B41FA5}">
                      <a16:colId xmlns:a16="http://schemas.microsoft.com/office/drawing/2014/main" val="805423117"/>
                    </a:ext>
                  </a:extLst>
                </a:gridCol>
                <a:gridCol w="733462">
                  <a:extLst>
                    <a:ext uri="{9D8B030D-6E8A-4147-A177-3AD203B41FA5}">
                      <a16:colId xmlns:a16="http://schemas.microsoft.com/office/drawing/2014/main" val="3669806197"/>
                    </a:ext>
                  </a:extLst>
                </a:gridCol>
                <a:gridCol w="668711">
                  <a:extLst>
                    <a:ext uri="{9D8B030D-6E8A-4147-A177-3AD203B41FA5}">
                      <a16:colId xmlns:a16="http://schemas.microsoft.com/office/drawing/2014/main" val="97272967"/>
                    </a:ext>
                  </a:extLst>
                </a:gridCol>
              </a:tblGrid>
              <a:tr h="192384">
                <a:tc>
                  <a:txBody>
                    <a:bodyPr/>
                    <a:lstStyle/>
                    <a:p>
                      <a:pPr algn="ctr"/>
                      <a:r>
                        <a:rPr lang="ro-RO" sz="1800" b="0" dirty="0">
                          <a:solidFill>
                            <a:schemeClr val="tx1"/>
                          </a:solidFill>
                          <a:effectLst/>
                        </a:rPr>
                        <a:t>No.</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dirty="0">
                          <a:solidFill>
                            <a:schemeClr val="tx1"/>
                          </a:solidFill>
                          <a:effectLst/>
                        </a:rPr>
                        <a:t>Indicator</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Symbol</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Units</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a:r>
                        <a:rPr lang="ro-RO" sz="1800" b="0">
                          <a:solidFill>
                            <a:schemeClr val="tx1"/>
                          </a:solidFill>
                          <a:effectLst/>
                        </a:rPr>
                        <a:t>Value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516497941"/>
                  </a:ext>
                </a:extLst>
              </a:tr>
              <a:tr h="192384">
                <a:tc>
                  <a:txBody>
                    <a:bodyPr/>
                    <a:lstStyle/>
                    <a:p>
                      <a:r>
                        <a:rPr lang="ro-RO" sz="1800" b="0">
                          <a:solidFill>
                            <a:schemeClr val="tx1"/>
                          </a:solidFill>
                          <a:effectLst/>
                        </a:rPr>
                        <a:t>1</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Effective working speed</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(v</a:t>
                      </a:r>
                      <a:r>
                        <a:rPr lang="ro-RO" sz="1800" b="0" baseline="-25000">
                          <a:solidFill>
                            <a:schemeClr val="tx1"/>
                          </a:solidFill>
                          <a:effectLst/>
                        </a:rPr>
                        <a:t>l</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km/h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5.52</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8651728"/>
                  </a:ext>
                </a:extLst>
              </a:tr>
              <a:tr h="192384">
                <a:tc>
                  <a:txBody>
                    <a:bodyPr/>
                    <a:lstStyle/>
                    <a:p>
                      <a:r>
                        <a:rPr lang="ro-RO" sz="1800" b="0">
                          <a:solidFill>
                            <a:schemeClr val="tx1"/>
                          </a:solidFill>
                          <a:effectLst/>
                        </a:rPr>
                        <a:t>2</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Driving wheel slippage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(δ)</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15.57</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616272870"/>
                  </a:ext>
                </a:extLst>
              </a:tr>
              <a:tr h="192384">
                <a:tc>
                  <a:txBody>
                    <a:bodyPr/>
                    <a:lstStyle/>
                    <a:p>
                      <a:r>
                        <a:rPr lang="ro-RO" sz="1800" b="0">
                          <a:solidFill>
                            <a:schemeClr val="tx1"/>
                          </a:solidFill>
                          <a:effectLst/>
                        </a:rPr>
                        <a:t>3</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Traction force</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(F</a:t>
                      </a:r>
                      <a:r>
                        <a:rPr lang="ro-RO" sz="1800" b="0" baseline="-25000">
                          <a:solidFill>
                            <a:schemeClr val="tx1"/>
                          </a:solidFill>
                          <a:effectLst/>
                        </a:rPr>
                        <a:t>t</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daN</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1658</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109359166"/>
                  </a:ext>
                </a:extLst>
              </a:tr>
              <a:tr h="192384">
                <a:tc>
                  <a:txBody>
                    <a:bodyPr/>
                    <a:lstStyle/>
                    <a:p>
                      <a:r>
                        <a:rPr lang="ro-RO" sz="1800" b="0">
                          <a:solidFill>
                            <a:schemeClr val="tx1"/>
                          </a:solidFill>
                          <a:effectLst/>
                        </a:rPr>
                        <a:t>4</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Traction power</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(P</a:t>
                      </a:r>
                      <a:r>
                        <a:rPr lang="ro-RO" sz="1800" b="0" baseline="-25000">
                          <a:solidFill>
                            <a:schemeClr val="tx1"/>
                          </a:solidFill>
                          <a:effectLst/>
                        </a:rPr>
                        <a:t>tr</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hp</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38</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898323584"/>
                  </a:ext>
                </a:extLst>
              </a:tr>
              <a:tr h="192384">
                <a:tc>
                  <a:txBody>
                    <a:bodyPr/>
                    <a:lstStyle/>
                    <a:p>
                      <a:r>
                        <a:rPr lang="ro-RO" sz="1800" b="0">
                          <a:solidFill>
                            <a:schemeClr val="tx1"/>
                          </a:solidFill>
                          <a:effectLst/>
                        </a:rPr>
                        <a:t>5</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Effective field capacity</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(W</a:t>
                      </a:r>
                      <a:r>
                        <a:rPr lang="ro-RO" sz="1800" b="0" baseline="-25000">
                          <a:solidFill>
                            <a:schemeClr val="tx1"/>
                          </a:solidFill>
                          <a:effectLst/>
                        </a:rPr>
                        <a:t>ef</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ha/h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1.54</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00993480"/>
                  </a:ext>
                </a:extLst>
              </a:tr>
              <a:tr h="192384">
                <a:tc>
                  <a:txBody>
                    <a:bodyPr/>
                    <a:lstStyle/>
                    <a:p>
                      <a:r>
                        <a:rPr lang="ro-RO" sz="1800" b="0">
                          <a:solidFill>
                            <a:schemeClr val="tx1"/>
                          </a:solidFill>
                          <a:effectLst/>
                        </a:rPr>
                        <a:t>6</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Worked area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(S)</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1</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63493942"/>
                  </a:ext>
                </a:extLst>
              </a:tr>
              <a:tr h="192384">
                <a:tc>
                  <a:txBody>
                    <a:bodyPr/>
                    <a:lstStyle/>
                    <a:p>
                      <a:r>
                        <a:rPr lang="ro-RO" sz="1800" b="0">
                          <a:solidFill>
                            <a:schemeClr val="tx1"/>
                          </a:solidFill>
                          <a:effectLst/>
                        </a:rPr>
                        <a:t>7</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Hourly fuel consumption</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(C</a:t>
                      </a:r>
                      <a:r>
                        <a:rPr lang="ro-RO" sz="1800" b="0" baseline="-25000">
                          <a:solidFill>
                            <a:schemeClr val="tx1"/>
                          </a:solidFill>
                          <a:effectLst/>
                        </a:rPr>
                        <a:t>o</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L/h</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8.6</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628577330"/>
                  </a:ext>
                </a:extLst>
              </a:tr>
              <a:tr h="192384">
                <a:tc>
                  <a:txBody>
                    <a:bodyPr/>
                    <a:lstStyle/>
                    <a:p>
                      <a:r>
                        <a:rPr lang="ro-RO" sz="1800" b="0">
                          <a:solidFill>
                            <a:schemeClr val="tx1"/>
                          </a:solidFill>
                          <a:effectLst/>
                        </a:rPr>
                        <a:t>8</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Fuel consumption per hectare</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(C</a:t>
                      </a:r>
                      <a:r>
                        <a:rPr lang="ro-RO" sz="1800" b="0" baseline="-25000">
                          <a:solidFill>
                            <a:schemeClr val="tx1"/>
                          </a:solidFill>
                          <a:effectLst/>
                        </a:rPr>
                        <a:t>ha</a:t>
                      </a:r>
                      <a:r>
                        <a:rPr lang="ro-RO" sz="1800" b="0">
                          <a:solidFill>
                            <a:schemeClr val="tx1"/>
                          </a:solidFill>
                          <a:effectLst/>
                        </a:rPr>
                        <a:t>)</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a:solidFill>
                            <a:schemeClr val="tx1"/>
                          </a:solidFill>
                          <a:effectLst/>
                        </a:rPr>
                        <a:t>L/ha</a:t>
                      </a:r>
                      <a:endParaRPr lang="ro-RO" sz="1800" b="0" i="1">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r>
                        <a:rPr lang="ro-RO" sz="1800" b="0" dirty="0">
                          <a:solidFill>
                            <a:schemeClr val="tx1"/>
                          </a:solidFill>
                          <a:effectLst/>
                        </a:rPr>
                        <a:t>5.58</a:t>
                      </a:r>
                      <a:endParaRPr lang="ro-RO" sz="1800" b="0" i="1"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227904961"/>
                  </a:ext>
                </a:extLst>
              </a:tr>
            </a:tbl>
          </a:graphicData>
        </a:graphic>
      </p:graphicFrame>
      <p:sp>
        <p:nvSpPr>
          <p:cNvPr id="35" name="TextBox 34">
            <a:extLst>
              <a:ext uri="{FF2B5EF4-FFF2-40B4-BE49-F238E27FC236}">
                <a16:creationId xmlns:a16="http://schemas.microsoft.com/office/drawing/2014/main" id="{FEC93991-2076-F717-3468-6F41610A6B42}"/>
              </a:ext>
            </a:extLst>
          </p:cNvPr>
          <p:cNvSpPr txBox="1"/>
          <p:nvPr/>
        </p:nvSpPr>
        <p:spPr>
          <a:xfrm>
            <a:off x="12925538" y="35681032"/>
            <a:ext cx="5435649" cy="707886"/>
          </a:xfrm>
          <a:prstGeom prst="rect">
            <a:avLst/>
          </a:prstGeom>
          <a:noFill/>
        </p:spPr>
        <p:txBody>
          <a:bodyPr wrap="square">
            <a:spAutoFit/>
          </a:bodyPr>
          <a:lstStyle/>
          <a:p>
            <a:pPr algn="ctr"/>
            <a:r>
              <a:rPr lang="ro-RO" sz="2000" i="1" dirty="0">
                <a:latin typeface="Arial" panose="020B0604020202020204" pitchFamily="34" charset="0"/>
                <a:cs typeface="Arial" panose="020B0604020202020204" pitchFamily="34" charset="0"/>
              </a:rPr>
              <a:t>Energy indicators of the tractor–implement aggregate</a:t>
            </a:r>
          </a:p>
        </p:txBody>
      </p:sp>
      <p:cxnSp>
        <p:nvCxnSpPr>
          <p:cNvPr id="36" name="Straight Connector 35">
            <a:extLst>
              <a:ext uri="{FF2B5EF4-FFF2-40B4-BE49-F238E27FC236}">
                <a16:creationId xmlns:a16="http://schemas.microsoft.com/office/drawing/2014/main" id="{CE281DC5-780F-50B1-E771-3B7694E9C2B7}"/>
              </a:ext>
            </a:extLst>
          </p:cNvPr>
          <p:cNvCxnSpPr/>
          <p:nvPr/>
        </p:nvCxnSpPr>
        <p:spPr>
          <a:xfrm>
            <a:off x="0" y="5003257"/>
            <a:ext cx="28797858" cy="0"/>
          </a:xfrm>
          <a:prstGeom prst="line">
            <a:avLst/>
          </a:prstGeom>
          <a:ln w="12700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0E95FF9-C67D-5A0D-18CE-57CDE45052DF}"/>
              </a:ext>
            </a:extLst>
          </p:cNvPr>
          <p:cNvCxnSpPr/>
          <p:nvPr/>
        </p:nvCxnSpPr>
        <p:spPr>
          <a:xfrm>
            <a:off x="0" y="4879347"/>
            <a:ext cx="28797858" cy="0"/>
          </a:xfrm>
          <a:prstGeom prst="line">
            <a:avLst/>
          </a:prstGeom>
          <a:ln w="1270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690E5F1-2E81-8838-DB38-725081289B7D}"/>
              </a:ext>
            </a:extLst>
          </p:cNvPr>
          <p:cNvCxnSpPr/>
          <p:nvPr/>
        </p:nvCxnSpPr>
        <p:spPr>
          <a:xfrm>
            <a:off x="0" y="4774493"/>
            <a:ext cx="28797858" cy="0"/>
          </a:xfrm>
          <a:prstGeom prst="line">
            <a:avLst/>
          </a:prstGeom>
          <a:ln w="1270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5471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1145</TotalTime>
  <Words>2366</Words>
  <Application>Microsoft Office PowerPoint</Application>
  <PresentationFormat>Custom</PresentationFormat>
  <Paragraphs>176</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Arial Black</vt:lpstr>
      <vt:lpstr>Calibri</vt:lpstr>
      <vt:lpstr>Calibri Light</vt:lpstr>
      <vt:lpstr>Cambria</vt:lpstr>
      <vt:lpstr>Times New Roman</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Cristina Zaharia | ASAS</cp:lastModifiedBy>
  <cp:revision>173</cp:revision>
  <cp:lastPrinted>2026-04-27T10:22:24Z</cp:lastPrinted>
  <dcterms:created xsi:type="dcterms:W3CDTF">2015-08-26T05:25:30Z</dcterms:created>
  <dcterms:modified xsi:type="dcterms:W3CDTF">2026-05-26T07:51:35Z</dcterms:modified>
</cp:coreProperties>
</file>